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3" r:id="rId3"/>
    <p:sldMasterId id="2147483775" r:id="rId4"/>
    <p:sldMasterId id="2147483787" r:id="rId5"/>
  </p:sldMasterIdLst>
  <p:notesMasterIdLst>
    <p:notesMasterId r:id="rId17"/>
  </p:notesMasterIdLst>
  <p:sldIdLst>
    <p:sldId id="256" r:id="rId6"/>
    <p:sldId id="265" r:id="rId7"/>
    <p:sldId id="262" r:id="rId8"/>
    <p:sldId id="257" r:id="rId9"/>
    <p:sldId id="258" r:id="rId10"/>
    <p:sldId id="259" r:id="rId11"/>
    <p:sldId id="263" r:id="rId12"/>
    <p:sldId id="260" r:id="rId13"/>
    <p:sldId id="261" r:id="rId14"/>
    <p:sldId id="266" r:id="rId15"/>
    <p:sldId id="264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51F20-6812-46A4-8281-1A6EAAD11BB3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EB963-059A-49E0-A754-3DFC3189E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83968"/>
            <a:ext cx="5486400" cy="468052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pPr lvl="0"/>
            <a:endParaRPr lang="en-GB" dirty="0" smtClean="0"/>
          </a:p>
          <a:p>
            <a:r>
              <a:rPr lang="en-GB" dirty="0" smtClean="0"/>
              <a:t> </a:t>
            </a:r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B963-059A-49E0-A754-3DFC3189E8E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83CD-06F9-4A46-8C7F-95641D11E1A0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A6B1-F77D-4D35-A9D2-C487EB734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E114-E55A-455C-893E-13A7B424B9D0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6B08-D12C-43CB-B242-24167F20F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4D9E-346C-488E-9873-F12EBB95DD2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B0DE-B582-4EB6-A7D9-3863CDDB1B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3DD1-DCD2-41D4-BD34-07D2CD85168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C7BF-C888-48B8-BBF0-711974935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54EC-7555-4DC6-BCC7-6EC9AC2CF9E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F648-F106-4F19-9FD8-6E7B15A71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E9B-9FEC-4681-94D4-93C3C434550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B5C7-CF3C-41F7-9D63-E1CF5E65F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165C-7A2E-44E5-A850-9F02ED70DD8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334E-EA08-4735-B2FE-6FE8B3A8C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6275-39E4-4F60-9E79-C68CDB2E87A4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EA19-0FE1-4008-B64B-D4FA2324F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A8AA-D53A-4938-B6DB-960183B1F33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DB44-258C-476C-AE9D-94F3CECE6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BD6B-09A6-4066-8E03-4CACF977D9A7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1F1B-1F9B-4C81-9DC4-1B2C0AA4D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3C56-B637-49D2-8273-115C675063C3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B7B2-8B58-4297-A0AA-F615F831C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52C3-5841-4513-BD10-A1013807F38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C84B-F21E-4CFC-81E4-8C2FEE205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9394-345A-4A79-BE52-76A54FC95BE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6C14-BA71-4322-89A5-7A5D12A9A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23EB-2278-481D-A943-ED5EE2A01805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ECA5-ECE8-4992-AD2F-1F2CFC16B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4C77-4631-462C-8BDA-8845DC5366DA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1F34-BC60-4C3F-982E-05F5B2C1F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83CD-06F9-4A46-8C7F-95641D11E1A0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A6B1-F77D-4D35-A9D2-C487EB7346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52C3-5841-4513-BD10-A1013807F381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C84B-F21E-4CFC-81E4-8C2FEE205B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BCB3-8CCF-4FED-95CE-ADEDF309E16D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36A7-9CF3-4CD2-9126-5DD441D8C6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C1346-517F-40C3-BAA0-52DE4F53DB03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9D9F-A29E-4D5C-88C2-F07BFC26B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5699-90A8-4990-B479-2876F5C7B1D1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6932-2DA2-4953-A2C9-0E2E769A23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B736-703B-40BC-86D4-E2E394DC7C49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F586-3E40-44A7-B666-699D254CC08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63A7-6309-4361-8336-79C59F541A5B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FAC5-8E01-42AE-B9D4-64F8E13E874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BCB3-8CCF-4FED-95CE-ADEDF309E16D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6A7-9CF3-4CD2-9126-5DD441D8C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835B-561B-4543-B5DA-94BFB540E75D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7236-44A5-4B2B-BC54-38E4B1FE46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F61E-8423-4333-B887-6C22C5C02D96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12B5-4AAC-483F-BE96-789351E076A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E114-E55A-455C-893E-13A7B424B9D0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6B08-D12C-43CB-B242-24167F20F8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9E-346C-488E-9873-F12EBB95DD26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B0DE-B582-4EB6-A7D9-3863CDDB1B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83CD-06F9-4A46-8C7F-95641D11E1A0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AA6B1-F77D-4D35-A9D2-C487EB734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52C3-5841-4513-BD10-A1013807F38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C84B-F21E-4CFC-81E4-8C2FEE205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BCB3-8CCF-4FED-95CE-ADEDF309E16D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6A7-9CF3-4CD2-9126-5DD441D8C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1346-517F-40C3-BAA0-52DE4F53DB03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9D9F-A29E-4D5C-88C2-F07BFC26B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5699-90A8-4990-B479-2876F5C7B1D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6932-2DA2-4953-A2C9-0E2E769A2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B736-703B-40BC-86D4-E2E394DC7C49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586-3E40-44A7-B666-699D254CC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1346-517F-40C3-BAA0-52DE4F53DB03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9D9F-A29E-4D5C-88C2-F07BFC26B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63A7-6309-4361-8336-79C59F541A5B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FAC5-8E01-42AE-B9D4-64F8E13E8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835B-561B-4543-B5DA-94BFB540E75D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7236-44A5-4B2B-BC54-38E4B1FE4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F61E-8423-4333-B887-6C22C5C02D9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12B5-4AAC-483F-BE96-789351E07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E114-E55A-455C-893E-13A7B424B9D0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6B08-D12C-43CB-B242-24167F20F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4D9E-346C-488E-9873-F12EBB95DD2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B0DE-B582-4EB6-A7D9-3863CDDB1B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3DD1-DCD2-41D4-BD34-07D2CD85168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C7BF-C888-48B8-BBF0-711974935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54EC-7555-4DC6-BCC7-6EC9AC2CF9E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F648-F106-4F19-9FD8-6E7B15A71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E9B-9FEC-4681-94D4-93C3C434550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B5C7-CF3C-41F7-9D63-E1CF5E65F1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165C-7A2E-44E5-A850-9F02ED70DD8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334E-EA08-4735-B2FE-6FE8B3A8C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6275-39E4-4F60-9E79-C68CDB2E87A4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EA19-0FE1-4008-B64B-D4FA2324F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5699-90A8-4990-B479-2876F5C7B1D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6932-2DA2-4953-A2C9-0E2E769A2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A8AA-D53A-4938-B6DB-960183B1F33C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DB44-258C-476C-AE9D-94F3CECE6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BD6B-09A6-4066-8E03-4CACF977D9A7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1F1B-1F9B-4C81-9DC4-1B2C0AA4D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73C56-B637-49D2-8273-115C675063C3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B7B2-8B58-4297-A0AA-F615F831C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9394-345A-4A79-BE52-76A54FC95BE8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6C14-BA71-4322-89A5-7A5D12A9A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23EB-2278-481D-A943-ED5EE2A01805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ECA5-ECE8-4992-AD2F-1F2CFC16B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4C77-4631-462C-8BDA-8845DC5366DA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1F34-BC60-4C3F-982E-05F5B2C1F8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B736-703B-40BC-86D4-E2E394DC7C49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F586-3E40-44A7-B666-699D254CC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63A7-6309-4361-8336-79C59F541A5B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FAC5-8E01-42AE-B9D4-64F8E13E87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835B-561B-4543-B5DA-94BFB540E75D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7236-44A5-4B2B-BC54-38E4B1FE46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F61E-8423-4333-B887-6C22C5C02D96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12B5-4AAC-483F-BE96-789351E07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ener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52195-0791-4402-9B72-E18A66DDA15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497145-83B2-427A-854C-ED44B4AFD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General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B7951B-C6E3-45BF-A599-B8D3F5AF2D1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156DAF-E018-429D-B596-89E415F24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itle sl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C552195-0791-4402-9B72-E18A66DDA151}" type="datetimeFigureOut">
              <a:rPr lang="en-US" smtClean="0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0438" y="62150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497145-83B2-427A-854C-ED44B4AFD5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ener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552195-0791-4402-9B72-E18A66DDA15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497145-83B2-427A-854C-ED44B4AFD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General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5588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B7951B-C6E3-45BF-A599-B8D3F5AF2D11}" type="datetimeFigureOut">
              <a:rPr lang="en-US"/>
              <a:pPr>
                <a:defRPr/>
              </a:pPr>
              <a:t>6/15/2012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156DAF-E018-429D-B596-89E415F24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636973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Engineering </a:t>
            </a:r>
            <a:r>
              <a:rPr lang="en-GB" dirty="0" smtClean="0"/>
              <a:t>Employability Project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Adele Merrison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UWE Learning and Teaching Fellow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Careers Consultant</a:t>
            </a:r>
          </a:p>
          <a:p>
            <a:endParaRPr lang="en-GB" dirty="0"/>
          </a:p>
        </p:txBody>
      </p:sp>
      <p:pic>
        <p:nvPicPr>
          <p:cNvPr id="1026" name="Picture 2" descr="U:\he-stem\Logos\Generic_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9653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some more…….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Self Management</a:t>
            </a:r>
          </a:p>
          <a:p>
            <a:r>
              <a:rPr lang="en-GB" sz="2000" dirty="0" smtClean="0"/>
              <a:t>Use a two-stage deadline in mechanical projects, to ensure students have completed the theoretical calculations and have dimensions for their physical model before they build it</a:t>
            </a:r>
          </a:p>
          <a:p>
            <a:pPr>
              <a:buNone/>
            </a:pPr>
            <a:r>
              <a:rPr lang="en-GB" sz="2000" b="1" dirty="0" smtClean="0"/>
              <a:t>Commercial Awareness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Conform to a report format used in industry </a:t>
            </a:r>
          </a:p>
          <a:p>
            <a:r>
              <a:rPr lang="en-GB" sz="2000" dirty="0" smtClean="0"/>
              <a:t>Use IET / </a:t>
            </a:r>
            <a:r>
              <a:rPr lang="en-GB" sz="2000" dirty="0" err="1" smtClean="0"/>
              <a:t>IMechE</a:t>
            </a:r>
            <a:r>
              <a:rPr lang="en-GB" sz="2000" dirty="0" smtClean="0"/>
              <a:t> format for group project logbooks</a:t>
            </a:r>
          </a:p>
          <a:p>
            <a:r>
              <a:rPr lang="en-GB" sz="2000" dirty="0" smtClean="0"/>
              <a:t>Give extra marks for considering cost-effectiveness or simplicity of design in production</a:t>
            </a:r>
          </a:p>
          <a:p>
            <a:r>
              <a:rPr lang="en-GB" sz="2000" dirty="0" smtClean="0"/>
              <a:t>Inclusion of an economics module to enhance students’ business awareness and understanding of profitability</a:t>
            </a:r>
          </a:p>
          <a:p>
            <a:r>
              <a:rPr lang="en-GB" sz="2000" dirty="0" smtClean="0"/>
              <a:t>Increased use of case studies of business success and failure</a:t>
            </a:r>
          </a:p>
          <a:p>
            <a:r>
              <a:rPr lang="en-GB" sz="2000" dirty="0" smtClean="0"/>
              <a:t>Question choice of components for a particular circuit design and justify going with one manufacturer over another.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Outputs /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Engineering Employability Project Blog  </a:t>
            </a:r>
          </a:p>
          <a:p>
            <a:r>
              <a:rPr lang="en-GB" dirty="0" smtClean="0"/>
              <a:t>Engineering Employability Audit Report</a:t>
            </a:r>
          </a:p>
          <a:p>
            <a:r>
              <a:rPr lang="en-GB" dirty="0" smtClean="0"/>
              <a:t>Dissemination</a:t>
            </a:r>
          </a:p>
          <a:p>
            <a:r>
              <a:rPr lang="en-GB" dirty="0" smtClean="0"/>
              <a:t>Academic interest</a:t>
            </a:r>
          </a:p>
          <a:p>
            <a:r>
              <a:rPr lang="en-GB" dirty="0" smtClean="0"/>
              <a:t>Personal development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tempeo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064896" cy="63367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did…….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2000" dirty="0" smtClean="0"/>
              <a:t>Student Led Engineering Employability Audit carried out between 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March and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April 2012 by 6 students [2 electrical; 4 mechanical] </a:t>
            </a:r>
          </a:p>
          <a:p>
            <a:r>
              <a:rPr lang="en-GB" sz="2000" dirty="0" smtClean="0"/>
              <a:t>5 meetings, sector employers fair, </a:t>
            </a:r>
            <a:r>
              <a:rPr lang="en-GB" sz="2000" dirty="0" err="1" smtClean="0"/>
              <a:t>Dropbox</a:t>
            </a:r>
            <a:r>
              <a:rPr lang="en-GB" sz="2000" dirty="0" smtClean="0"/>
              <a:t>, </a:t>
            </a:r>
          </a:p>
          <a:p>
            <a:r>
              <a:rPr lang="en-GB" sz="2000" dirty="0" smtClean="0"/>
              <a:t>Outputs: blog, project report, dissemination events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Four strands:</a:t>
            </a:r>
          </a:p>
          <a:p>
            <a:r>
              <a:rPr lang="en-GB" sz="2000" dirty="0" smtClean="0"/>
              <a:t>Employer consultation</a:t>
            </a:r>
          </a:p>
          <a:p>
            <a:r>
              <a:rPr lang="en-GB" sz="2000" dirty="0" smtClean="0"/>
              <a:t>Mechanical and electrical engineering degrees module audit</a:t>
            </a:r>
          </a:p>
          <a:p>
            <a:r>
              <a:rPr lang="en-GB" sz="2000" dirty="0" smtClean="0"/>
              <a:t>Comparison of mechanical / electrical degrees</a:t>
            </a:r>
          </a:p>
          <a:p>
            <a:r>
              <a:rPr lang="en-GB" sz="2000" dirty="0" smtClean="0"/>
              <a:t>Personal career goals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did it differently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Engineering degrees rather than maths</a:t>
            </a:r>
          </a:p>
          <a:p>
            <a:r>
              <a:rPr lang="en-GB" sz="2800" dirty="0" smtClean="0"/>
              <a:t>Narrower focus on 5 soft skills / attributes</a:t>
            </a:r>
          </a:p>
          <a:p>
            <a:r>
              <a:rPr lang="en-GB" sz="2800" dirty="0" smtClean="0"/>
              <a:t>Employer input</a:t>
            </a:r>
          </a:p>
          <a:p>
            <a:r>
              <a:rPr lang="en-GB" sz="2800" dirty="0" smtClean="0"/>
              <a:t>Mechanical / electrical degree comparison</a:t>
            </a:r>
          </a:p>
          <a:p>
            <a:r>
              <a:rPr lang="en-GB" sz="2800" dirty="0" smtClean="0"/>
              <a:t>Personal career goals 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Employer consultation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Sources: </a:t>
            </a:r>
            <a:r>
              <a:rPr lang="en-GB" sz="2400" dirty="0" smtClean="0"/>
              <a:t>Infineon, Airbus, GE Aviation, Zircon, Delphi, Broadcom, </a:t>
            </a:r>
            <a:r>
              <a:rPr lang="en-GB" sz="2400" dirty="0" err="1" smtClean="0"/>
              <a:t>Aeopona</a:t>
            </a:r>
            <a:r>
              <a:rPr lang="en-GB" sz="2400" dirty="0" smtClean="0"/>
              <a:t>, Hewlett Packard, Intel, Stirling Dynamics, Ultra Electronics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Survey: </a:t>
            </a:r>
            <a:r>
              <a:rPr lang="en-GB" sz="2400" dirty="0" smtClean="0"/>
              <a:t>How can these 5 soft skills/ attributes be convincingly evidenced in applications and at interview?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Method: </a:t>
            </a:r>
            <a:r>
              <a:rPr lang="en-GB" sz="2400" dirty="0" smtClean="0"/>
              <a:t>Employers’ Fair, email, ‘phone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Outcome:  </a:t>
            </a:r>
            <a:r>
              <a:rPr lang="en-GB" sz="2400" dirty="0" smtClean="0"/>
              <a:t>a range of concrete examples……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For each degree module:</a:t>
            </a:r>
          </a:p>
          <a:p>
            <a:r>
              <a:rPr lang="en-GB" sz="2800" dirty="0" smtClean="0"/>
              <a:t>Identification of current evidence gathering opportunities related to the 5 soft skills</a:t>
            </a:r>
          </a:p>
          <a:p>
            <a:r>
              <a:rPr lang="en-GB" sz="2800" dirty="0" smtClean="0"/>
              <a:t>Can it be improved?</a:t>
            </a:r>
          </a:p>
          <a:p>
            <a:r>
              <a:rPr lang="en-GB" sz="2800" dirty="0" smtClean="0"/>
              <a:t>Colour classification / grading </a:t>
            </a:r>
          </a:p>
          <a:p>
            <a:r>
              <a:rPr lang="en-GB" sz="2800" dirty="0" smtClean="0"/>
              <a:t>Suggestions for development of opportunities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dirty="0" smtClean="0"/>
              <a:t>Found more opportunities for electrical than mechanical students to improve their soft skills 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Examples of good practice:</a:t>
            </a:r>
          </a:p>
          <a:p>
            <a:r>
              <a:rPr lang="en-GB" sz="2400" dirty="0" smtClean="0"/>
              <a:t>Discussion and reflection with tutor on the group dynamics, to improve performance</a:t>
            </a:r>
          </a:p>
          <a:p>
            <a:pPr lvl="0"/>
            <a:r>
              <a:rPr lang="en-GB" sz="2400" dirty="0" smtClean="0"/>
              <a:t>Programming - tutors give vague answers unless asked very specific questions using correct vocabulary</a:t>
            </a:r>
          </a:p>
          <a:p>
            <a:pPr lvl="0"/>
            <a:r>
              <a:rPr lang="en-GB" sz="2400" dirty="0" smtClean="0"/>
              <a:t>Labs - students are asked why they did what they did [E], as opposed to simply filling out a worksheet [M]</a:t>
            </a:r>
          </a:p>
          <a:p>
            <a:pPr lvl="0"/>
            <a:r>
              <a:rPr lang="en-GB" sz="2400" dirty="0" smtClean="0"/>
              <a:t>Use of online tests to ensure students are managing their work</a:t>
            </a:r>
          </a:p>
          <a:p>
            <a:pPr lvl="0"/>
            <a:endParaRPr lang="en-GB" sz="24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career goals?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sz="2400" dirty="0" smtClean="0"/>
              <a:t>Job profiles detailing the key skills required</a:t>
            </a:r>
          </a:p>
          <a:p>
            <a:r>
              <a:rPr lang="en-GB" sz="2400" dirty="0" smtClean="0"/>
              <a:t>How well does their degree prepare them by offering opportunities to acquire these?</a:t>
            </a:r>
          </a:p>
          <a:p>
            <a:r>
              <a:rPr lang="en-GB" sz="2400" dirty="0" smtClean="0"/>
              <a:t>What gaps if any are there? How can these be filled e.g. work experience, volunteering?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 addition to key skills covered in the audit, recognition that engineering is a global career so requires: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Language skills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Cultural competence / empathy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Flexibility e.g. living abroad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Communication</a:t>
            </a:r>
          </a:p>
          <a:p>
            <a:r>
              <a:rPr lang="en-GB" sz="2000" dirty="0" smtClean="0"/>
              <a:t>Facilitation of more technical and group discussion in a range of settings</a:t>
            </a:r>
          </a:p>
          <a:p>
            <a:r>
              <a:rPr lang="en-GB" sz="2000" dirty="0" smtClean="0"/>
              <a:t>Compulsory involvement in presentations, to ensure every team member gets an opportunity to present</a:t>
            </a:r>
          </a:p>
          <a:p>
            <a:pPr>
              <a:buNone/>
            </a:pPr>
            <a:r>
              <a:rPr lang="en-GB" sz="2000" b="1" dirty="0" smtClean="0"/>
              <a:t>Group Projects</a:t>
            </a:r>
            <a:r>
              <a:rPr lang="en-GB" sz="2000" dirty="0" smtClean="0"/>
              <a:t>   </a:t>
            </a:r>
          </a:p>
          <a:p>
            <a:r>
              <a:rPr lang="en-GB" sz="2000" dirty="0" smtClean="0"/>
              <a:t>Cross disciplinary group projects, involving members of different courses, e.g. business, economics, marketing, engineering and mathematics </a:t>
            </a:r>
          </a:p>
          <a:p>
            <a:r>
              <a:rPr lang="en-GB" sz="2000" dirty="0" smtClean="0"/>
              <a:t>Rotation of group roles to extend experience </a:t>
            </a:r>
          </a:p>
          <a:p>
            <a:r>
              <a:rPr lang="en-GB" sz="2000" dirty="0" smtClean="0"/>
              <a:t>More marks given overall to the management aspect</a:t>
            </a:r>
          </a:p>
          <a:p>
            <a:pPr>
              <a:buNone/>
            </a:pPr>
            <a:r>
              <a:rPr lang="en-GB" sz="2000" b="1" dirty="0" smtClean="0"/>
              <a:t>Professional Practice Module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Offer an optional distance learning module for students on placement</a:t>
            </a:r>
            <a:endParaRPr lang="en-GB" sz="2000" b="1" dirty="0" smtClean="0"/>
          </a:p>
          <a:p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uwe</Template>
  <TotalTime>621</TotalTime>
  <Words>578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Slide Option 1</vt:lpstr>
      <vt:lpstr>Slide Option 2</vt:lpstr>
      <vt:lpstr>uwe</vt:lpstr>
      <vt:lpstr>1_Slide Option 1</vt:lpstr>
      <vt:lpstr>1_Slide Option 2</vt:lpstr>
      <vt:lpstr> Engineering Employability Project </vt:lpstr>
      <vt:lpstr>PowerPoint Presentation</vt:lpstr>
      <vt:lpstr>What we did…….</vt:lpstr>
      <vt:lpstr>How we did it differently</vt:lpstr>
      <vt:lpstr>Employer consultation</vt:lpstr>
      <vt:lpstr>Audit process</vt:lpstr>
      <vt:lpstr>Comparison of opportunities</vt:lpstr>
      <vt:lpstr>Personal career goals?</vt:lpstr>
      <vt:lpstr>Recommendations</vt:lpstr>
      <vt:lpstr>and some more…….</vt:lpstr>
      <vt:lpstr>Outputs / outcomes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Merrison</dc:creator>
  <cp:lastModifiedBy>Ruth Waring</cp:lastModifiedBy>
  <cp:revision>51</cp:revision>
  <dcterms:created xsi:type="dcterms:W3CDTF">2011-11-29T15:17:05Z</dcterms:created>
  <dcterms:modified xsi:type="dcterms:W3CDTF">2012-06-15T14:25:18Z</dcterms:modified>
</cp:coreProperties>
</file>