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723"/>
    <a:srgbClr val="2B8098"/>
    <a:srgbClr val="709A3F"/>
    <a:srgbClr val="99CC00"/>
    <a:srgbClr val="303A99"/>
    <a:srgbClr val="E1E4B5"/>
    <a:srgbClr val="D6D9AB"/>
    <a:srgbClr val="993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wnimus\Documents\GBP\3.%20Developing%20a%20student-led%20employability%20toolkit%20-%20EMPLOYABILITY%20AUDIT%20-%20Regional\2011%20survey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1"/>
  <c:chart>
    <c:title>
      <c:tx>
        <c:rich>
          <a:bodyPr/>
          <a:lstStyle/>
          <a:p>
            <a:pPr>
              <a:defRPr sz="1600" b="0"/>
            </a:pPr>
            <a:r>
              <a:rPr lang="en-GB" sz="1600" b="0"/>
              <a:t>Why University? (2011)</a:t>
            </a:r>
          </a:p>
        </c:rich>
      </c:tx>
      <c:layout/>
    </c:title>
    <c:plotArea>
      <c:layout/>
      <c:barChart>
        <c:barDir val="bar"/>
        <c:grouping val="percentStacked"/>
        <c:ser>
          <c:idx val="3"/>
          <c:order val="0"/>
          <c:tx>
            <c:strRef>
              <c:f>'Data 1'!$A$99</c:f>
              <c:strCache>
                <c:ptCount val="1"/>
                <c:pt idx="0">
                  <c:v>Very important</c:v>
                </c:pt>
              </c:strCache>
            </c:strRef>
          </c:tx>
          <c:dLbls>
            <c:delete val="1"/>
          </c:dLbls>
          <c:cat>
            <c:strRef>
              <c:f>'Data 1'!$B$2:$K$2</c:f>
              <c:strCache>
                <c:ptCount val="10"/>
                <c:pt idx="0">
                  <c:v>I need a degree to get a good job</c:v>
                </c:pt>
                <c:pt idx="1">
                  <c:v>I want to continue studying</c:v>
                </c:pt>
                <c:pt idx="2">
                  <c:v>I'm interested in a particular course/subject</c:v>
                </c:pt>
                <c:pt idx="3">
                  <c:v>I'm looking forward to the social life</c:v>
                </c:pt>
                <c:pt idx="4">
                  <c:v>I need a particular qualification</c:v>
                </c:pt>
                <c:pt idx="5">
                  <c:v>My parents/guardians expected me to go</c:v>
                </c:pt>
                <c:pt idx="6">
                  <c:v>I want to get away from home</c:v>
                </c:pt>
                <c:pt idx="7">
                  <c:v>I don't want to get a job yet</c:v>
                </c:pt>
                <c:pt idx="8">
                  <c:v>I don't know what else to do</c:v>
                </c:pt>
                <c:pt idx="9">
                  <c:v>My teachers/tutors expected me to go</c:v>
                </c:pt>
              </c:strCache>
            </c:strRef>
          </c:cat>
          <c:val>
            <c:numRef>
              <c:f>'Data 1'!$B$99:$K$99</c:f>
              <c:numCache>
                <c:formatCode>General</c:formatCode>
                <c:ptCount val="10"/>
                <c:pt idx="0">
                  <c:v>59</c:v>
                </c:pt>
                <c:pt idx="1">
                  <c:v>34</c:v>
                </c:pt>
                <c:pt idx="2">
                  <c:v>43</c:v>
                </c:pt>
                <c:pt idx="3">
                  <c:v>31</c:v>
                </c:pt>
                <c:pt idx="4">
                  <c:v>14</c:v>
                </c:pt>
                <c:pt idx="5">
                  <c:v>8</c:v>
                </c:pt>
                <c:pt idx="6">
                  <c:v>2</c:v>
                </c:pt>
                <c:pt idx="7">
                  <c:v>10</c:v>
                </c:pt>
                <c:pt idx="8">
                  <c:v>7</c:v>
                </c:pt>
                <c:pt idx="9">
                  <c:v>2</c:v>
                </c:pt>
              </c:numCache>
            </c:numRef>
          </c:val>
        </c:ser>
        <c:ser>
          <c:idx val="2"/>
          <c:order val="1"/>
          <c:tx>
            <c:strRef>
              <c:f>'Data 1'!$A$98</c:f>
              <c:strCache>
                <c:ptCount val="1"/>
                <c:pt idx="0">
                  <c:v>Quite important</c:v>
                </c:pt>
              </c:strCache>
            </c:strRef>
          </c:tx>
          <c:dLbls>
            <c:delete val="1"/>
          </c:dLbls>
          <c:cat>
            <c:strRef>
              <c:f>'Data 1'!$B$2:$K$2</c:f>
              <c:strCache>
                <c:ptCount val="10"/>
                <c:pt idx="0">
                  <c:v>I need a degree to get a good job</c:v>
                </c:pt>
                <c:pt idx="1">
                  <c:v>I want to continue studying</c:v>
                </c:pt>
                <c:pt idx="2">
                  <c:v>I'm interested in a particular course/subject</c:v>
                </c:pt>
                <c:pt idx="3">
                  <c:v>I'm looking forward to the social life</c:v>
                </c:pt>
                <c:pt idx="4">
                  <c:v>I need a particular qualification</c:v>
                </c:pt>
                <c:pt idx="5">
                  <c:v>My parents/guardians expected me to go</c:v>
                </c:pt>
                <c:pt idx="6">
                  <c:v>I want to get away from home</c:v>
                </c:pt>
                <c:pt idx="7">
                  <c:v>I don't want to get a job yet</c:v>
                </c:pt>
                <c:pt idx="8">
                  <c:v>I don't know what else to do</c:v>
                </c:pt>
                <c:pt idx="9">
                  <c:v>My teachers/tutors expected me to go</c:v>
                </c:pt>
              </c:strCache>
            </c:strRef>
          </c:cat>
          <c:val>
            <c:numRef>
              <c:f>'Data 1'!$B$98:$K$98</c:f>
              <c:numCache>
                <c:formatCode>General</c:formatCode>
                <c:ptCount val="10"/>
                <c:pt idx="0">
                  <c:v>25</c:v>
                </c:pt>
                <c:pt idx="1">
                  <c:v>49</c:v>
                </c:pt>
                <c:pt idx="2">
                  <c:v>39</c:v>
                </c:pt>
                <c:pt idx="3">
                  <c:v>45</c:v>
                </c:pt>
                <c:pt idx="4">
                  <c:v>44</c:v>
                </c:pt>
                <c:pt idx="5">
                  <c:v>33</c:v>
                </c:pt>
                <c:pt idx="6">
                  <c:v>28</c:v>
                </c:pt>
                <c:pt idx="7">
                  <c:v>25</c:v>
                </c:pt>
                <c:pt idx="8">
                  <c:v>23</c:v>
                </c:pt>
                <c:pt idx="9">
                  <c:v>23</c:v>
                </c:pt>
              </c:numCache>
            </c:numRef>
          </c:val>
        </c:ser>
        <c:ser>
          <c:idx val="1"/>
          <c:order val="2"/>
          <c:tx>
            <c:strRef>
              <c:f>'Data 1'!$A$97</c:f>
              <c:strCache>
                <c:ptCount val="1"/>
                <c:pt idx="0">
                  <c:v>Not very important</c:v>
                </c:pt>
              </c:strCache>
            </c:strRef>
          </c:tx>
          <c:dLbls>
            <c:delete val="1"/>
          </c:dLbls>
          <c:cat>
            <c:strRef>
              <c:f>'Data 1'!$B$2:$K$2</c:f>
              <c:strCache>
                <c:ptCount val="10"/>
                <c:pt idx="0">
                  <c:v>I need a degree to get a good job</c:v>
                </c:pt>
                <c:pt idx="1">
                  <c:v>I want to continue studying</c:v>
                </c:pt>
                <c:pt idx="2">
                  <c:v>I'm interested in a particular course/subject</c:v>
                </c:pt>
                <c:pt idx="3">
                  <c:v>I'm looking forward to the social life</c:v>
                </c:pt>
                <c:pt idx="4">
                  <c:v>I need a particular qualification</c:v>
                </c:pt>
                <c:pt idx="5">
                  <c:v>My parents/guardians expected me to go</c:v>
                </c:pt>
                <c:pt idx="6">
                  <c:v>I want to get away from home</c:v>
                </c:pt>
                <c:pt idx="7">
                  <c:v>I don't want to get a job yet</c:v>
                </c:pt>
                <c:pt idx="8">
                  <c:v>I don't know what else to do</c:v>
                </c:pt>
                <c:pt idx="9">
                  <c:v>My teachers/tutors expected me to go</c:v>
                </c:pt>
              </c:strCache>
            </c:strRef>
          </c:cat>
          <c:val>
            <c:numRef>
              <c:f>'Data 1'!$B$97:$K$97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24</c:v>
                </c:pt>
                <c:pt idx="5">
                  <c:v>29</c:v>
                </c:pt>
                <c:pt idx="6">
                  <c:v>36</c:v>
                </c:pt>
                <c:pt idx="7">
                  <c:v>27</c:v>
                </c:pt>
                <c:pt idx="8">
                  <c:v>34</c:v>
                </c:pt>
                <c:pt idx="9">
                  <c:v>30</c:v>
                </c:pt>
              </c:numCache>
            </c:numRef>
          </c:val>
        </c:ser>
        <c:ser>
          <c:idx val="0"/>
          <c:order val="3"/>
          <c:tx>
            <c:strRef>
              <c:f>'Data 1'!$A$96</c:f>
              <c:strCache>
                <c:ptCount val="1"/>
                <c:pt idx="0">
                  <c:v>Not at all important</c:v>
                </c:pt>
              </c:strCache>
            </c:strRef>
          </c:tx>
          <c:dLbls>
            <c:delete val="1"/>
          </c:dLbls>
          <c:cat>
            <c:strRef>
              <c:f>'Data 1'!$B$2:$K$2</c:f>
              <c:strCache>
                <c:ptCount val="10"/>
                <c:pt idx="0">
                  <c:v>I need a degree to get a good job</c:v>
                </c:pt>
                <c:pt idx="1">
                  <c:v>I want to continue studying</c:v>
                </c:pt>
                <c:pt idx="2">
                  <c:v>I'm interested in a particular course/subject</c:v>
                </c:pt>
                <c:pt idx="3">
                  <c:v>I'm looking forward to the social life</c:v>
                </c:pt>
                <c:pt idx="4">
                  <c:v>I need a particular qualification</c:v>
                </c:pt>
                <c:pt idx="5">
                  <c:v>My parents/guardians expected me to go</c:v>
                </c:pt>
                <c:pt idx="6">
                  <c:v>I want to get away from home</c:v>
                </c:pt>
                <c:pt idx="7">
                  <c:v>I don't want to get a job yet</c:v>
                </c:pt>
                <c:pt idx="8">
                  <c:v>I don't know what else to do</c:v>
                </c:pt>
                <c:pt idx="9">
                  <c:v>My teachers/tutors expected me to go</c:v>
                </c:pt>
              </c:strCache>
            </c:strRef>
          </c:cat>
          <c:val>
            <c:numRef>
              <c:f>'Data 1'!$B$96:$K$96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22</c:v>
                </c:pt>
                <c:pt idx="9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57609216"/>
        <c:axId val="58065664"/>
      </c:barChart>
      <c:catAx>
        <c:axId val="57609216"/>
        <c:scaling>
          <c:orientation val="minMax"/>
        </c:scaling>
        <c:axPos val="l"/>
        <c:majorTickMark val="none"/>
        <c:tickLblPos val="nextTo"/>
        <c:crossAx val="58065664"/>
        <c:crosses val="autoZero"/>
        <c:auto val="1"/>
        <c:lblAlgn val="ctr"/>
        <c:lblOffset val="100"/>
      </c:catAx>
      <c:valAx>
        <c:axId val="58065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Proportion of respondents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5760921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0369F-D00A-44D4-B338-FFADB9847B73}" type="doc">
      <dgm:prSet loTypeId="urn:microsoft.com/office/officeart/2005/8/layout/equation2" loCatId="process" qsTypeId="urn:microsoft.com/office/officeart/2005/8/quickstyle/simple1" qsCatId="simple" csTypeId="urn:microsoft.com/office/officeart/2005/8/colors/accent2_2" csCatId="accent2" phldr="1"/>
      <dgm:spPr/>
    </dgm:pt>
    <dgm:pt modelId="{045FA415-AAE7-43E6-8D81-6562384C87D9}">
      <dgm:prSet phldrT="[Text]"/>
      <dgm:spPr/>
      <dgm:t>
        <a:bodyPr/>
        <a:lstStyle/>
        <a:p>
          <a:r>
            <a:rPr lang="en-GB" dirty="0" smtClean="0"/>
            <a:t>£9K</a:t>
          </a:r>
          <a:endParaRPr lang="en-GB" dirty="0"/>
        </a:p>
      </dgm:t>
    </dgm:pt>
    <dgm:pt modelId="{88682AA6-098A-4976-8DCB-E2D7FFFCDE1F}" type="parTrans" cxnId="{CFA5D25E-97F0-4CDB-B364-97722049EC39}">
      <dgm:prSet/>
      <dgm:spPr/>
      <dgm:t>
        <a:bodyPr/>
        <a:lstStyle/>
        <a:p>
          <a:endParaRPr lang="en-GB"/>
        </a:p>
      </dgm:t>
    </dgm:pt>
    <dgm:pt modelId="{1B89D7E9-E81C-4B41-B8F2-710DA9A4E676}" type="sibTrans" cxnId="{CFA5D25E-97F0-4CDB-B364-97722049EC39}">
      <dgm:prSet/>
      <dgm:spPr/>
      <dgm:t>
        <a:bodyPr/>
        <a:lstStyle/>
        <a:p>
          <a:endParaRPr lang="en-GB"/>
        </a:p>
      </dgm:t>
    </dgm:pt>
    <dgm:pt modelId="{9DE80D2D-BAF9-4E25-8C13-A46F36C2A5E3}">
      <dgm:prSet phldrT="[Text]"/>
      <dgm:spPr/>
      <dgm:t>
        <a:bodyPr/>
        <a:lstStyle/>
        <a:p>
          <a:r>
            <a:rPr lang="en-GB" dirty="0" smtClean="0"/>
            <a:t>AAB+</a:t>
          </a:r>
          <a:endParaRPr lang="en-GB" dirty="0"/>
        </a:p>
      </dgm:t>
    </dgm:pt>
    <dgm:pt modelId="{F6555F90-07E1-495C-9C4D-07BEA416D3D8}" type="parTrans" cxnId="{F9A386D3-7CDF-4B28-AD09-EDFE9EC07600}">
      <dgm:prSet/>
      <dgm:spPr/>
      <dgm:t>
        <a:bodyPr/>
        <a:lstStyle/>
        <a:p>
          <a:endParaRPr lang="en-GB"/>
        </a:p>
      </dgm:t>
    </dgm:pt>
    <dgm:pt modelId="{BD20320B-84D3-4E5D-9158-300248FC676E}" type="sibTrans" cxnId="{F9A386D3-7CDF-4B28-AD09-EDFE9EC07600}">
      <dgm:prSet/>
      <dgm:spPr/>
      <dgm:t>
        <a:bodyPr/>
        <a:lstStyle/>
        <a:p>
          <a:endParaRPr lang="en-GB"/>
        </a:p>
      </dgm:t>
    </dgm:pt>
    <dgm:pt modelId="{61F68DAB-273E-43C9-8DBF-75C5788A61CD}">
      <dgm:prSet phldrT="[Text]"/>
      <dgm:spPr/>
      <dgm:t>
        <a:bodyPr/>
        <a:lstStyle/>
        <a:p>
          <a:r>
            <a:rPr lang="en-GB" dirty="0" smtClean="0"/>
            <a:t>New relationship with students</a:t>
          </a:r>
          <a:endParaRPr lang="en-GB" dirty="0"/>
        </a:p>
      </dgm:t>
    </dgm:pt>
    <dgm:pt modelId="{ECFE53D0-490B-4FA3-865C-2689C2BAD12D}" type="parTrans" cxnId="{A3488B93-7E47-4FB4-96DB-416FDA24E518}">
      <dgm:prSet/>
      <dgm:spPr/>
      <dgm:t>
        <a:bodyPr/>
        <a:lstStyle/>
        <a:p>
          <a:endParaRPr lang="en-GB"/>
        </a:p>
      </dgm:t>
    </dgm:pt>
    <dgm:pt modelId="{39D20345-AAFA-4CD8-86FE-681AC5569183}" type="sibTrans" cxnId="{A3488B93-7E47-4FB4-96DB-416FDA24E518}">
      <dgm:prSet/>
      <dgm:spPr/>
      <dgm:t>
        <a:bodyPr/>
        <a:lstStyle/>
        <a:p>
          <a:endParaRPr lang="en-GB"/>
        </a:p>
      </dgm:t>
    </dgm:pt>
    <dgm:pt modelId="{BDB3C08F-0DA7-4B34-B6C7-6B7DC62A60FB}" type="pres">
      <dgm:prSet presAssocID="{16D0369F-D00A-44D4-B338-FFADB9847B73}" presName="Name0" presStyleCnt="0">
        <dgm:presLayoutVars>
          <dgm:dir/>
          <dgm:resizeHandles val="exact"/>
        </dgm:presLayoutVars>
      </dgm:prSet>
      <dgm:spPr/>
    </dgm:pt>
    <dgm:pt modelId="{BFBA0AC2-CD50-4A45-8B16-75D89F7D945E}" type="pres">
      <dgm:prSet presAssocID="{16D0369F-D00A-44D4-B338-FFADB9847B73}" presName="vNodes" presStyleCnt="0"/>
      <dgm:spPr/>
    </dgm:pt>
    <dgm:pt modelId="{BBDC0992-53E2-4DBA-9793-3E507387FC1D}" type="pres">
      <dgm:prSet presAssocID="{045FA415-AAE7-43E6-8D81-6562384C87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7DDB67-0AEE-487D-B7C8-8CA84A04AC4C}" type="pres">
      <dgm:prSet presAssocID="{1B89D7E9-E81C-4B41-B8F2-710DA9A4E676}" presName="spacerT" presStyleCnt="0"/>
      <dgm:spPr/>
    </dgm:pt>
    <dgm:pt modelId="{121140D2-B1DA-4FE1-B95E-B288682B6604}" type="pres">
      <dgm:prSet presAssocID="{1B89D7E9-E81C-4B41-B8F2-710DA9A4E676}" presName="sibTrans" presStyleLbl="sibTrans2D1" presStyleIdx="0" presStyleCnt="2"/>
      <dgm:spPr/>
      <dgm:t>
        <a:bodyPr/>
        <a:lstStyle/>
        <a:p>
          <a:endParaRPr lang="en-GB"/>
        </a:p>
      </dgm:t>
    </dgm:pt>
    <dgm:pt modelId="{BBC811B5-3F38-4A79-B882-EC393C91B576}" type="pres">
      <dgm:prSet presAssocID="{1B89D7E9-E81C-4B41-B8F2-710DA9A4E676}" presName="spacerB" presStyleCnt="0"/>
      <dgm:spPr/>
    </dgm:pt>
    <dgm:pt modelId="{B2E82611-BB87-41D8-A4B0-ADE6D59D3AD6}" type="pres">
      <dgm:prSet presAssocID="{9DE80D2D-BAF9-4E25-8C13-A46F36C2A5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F8600-1E75-478F-82FC-B65388FC572B}" type="pres">
      <dgm:prSet presAssocID="{16D0369F-D00A-44D4-B338-FFADB9847B73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DA1F763B-BC10-4392-880D-84C007757EB2}" type="pres">
      <dgm:prSet presAssocID="{16D0369F-D00A-44D4-B338-FFADB9847B73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A5B8E64B-4859-4368-8826-C1900572654D}" type="pres">
      <dgm:prSet presAssocID="{16D0369F-D00A-44D4-B338-FFADB9847B7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A5D25E-97F0-4CDB-B364-97722049EC39}" srcId="{16D0369F-D00A-44D4-B338-FFADB9847B73}" destId="{045FA415-AAE7-43E6-8D81-6562384C87D9}" srcOrd="0" destOrd="0" parTransId="{88682AA6-098A-4976-8DCB-E2D7FFFCDE1F}" sibTransId="{1B89D7E9-E81C-4B41-B8F2-710DA9A4E676}"/>
    <dgm:cxn modelId="{DBE48D92-8533-4A62-BBB0-6CAB5133E1E8}" type="presOf" srcId="{16D0369F-D00A-44D4-B338-FFADB9847B73}" destId="{BDB3C08F-0DA7-4B34-B6C7-6B7DC62A60FB}" srcOrd="0" destOrd="0" presId="urn:microsoft.com/office/officeart/2005/8/layout/equation2"/>
    <dgm:cxn modelId="{A3488B93-7E47-4FB4-96DB-416FDA24E518}" srcId="{16D0369F-D00A-44D4-B338-FFADB9847B73}" destId="{61F68DAB-273E-43C9-8DBF-75C5788A61CD}" srcOrd="2" destOrd="0" parTransId="{ECFE53D0-490B-4FA3-865C-2689C2BAD12D}" sibTransId="{39D20345-AAFA-4CD8-86FE-681AC5569183}"/>
    <dgm:cxn modelId="{4EB9807F-D524-4239-B898-9E3761B9C73C}" type="presOf" srcId="{BD20320B-84D3-4E5D-9158-300248FC676E}" destId="{278F8600-1E75-478F-82FC-B65388FC572B}" srcOrd="0" destOrd="0" presId="urn:microsoft.com/office/officeart/2005/8/layout/equation2"/>
    <dgm:cxn modelId="{BE00E1E4-6405-4D6C-A6BD-E9BC8C91980F}" type="presOf" srcId="{BD20320B-84D3-4E5D-9158-300248FC676E}" destId="{DA1F763B-BC10-4392-880D-84C007757EB2}" srcOrd="1" destOrd="0" presId="urn:microsoft.com/office/officeart/2005/8/layout/equation2"/>
    <dgm:cxn modelId="{837739DE-272A-47BD-9498-CF6B2DA0C3C0}" type="presOf" srcId="{1B89D7E9-E81C-4B41-B8F2-710DA9A4E676}" destId="{121140D2-B1DA-4FE1-B95E-B288682B6604}" srcOrd="0" destOrd="0" presId="urn:microsoft.com/office/officeart/2005/8/layout/equation2"/>
    <dgm:cxn modelId="{FFDDEAFF-1C8A-4E2A-9955-9E86465F20FB}" type="presOf" srcId="{045FA415-AAE7-43E6-8D81-6562384C87D9}" destId="{BBDC0992-53E2-4DBA-9793-3E507387FC1D}" srcOrd="0" destOrd="0" presId="urn:microsoft.com/office/officeart/2005/8/layout/equation2"/>
    <dgm:cxn modelId="{E534F6D8-3AD4-4D87-ABF5-8E4BED487AAE}" type="presOf" srcId="{61F68DAB-273E-43C9-8DBF-75C5788A61CD}" destId="{A5B8E64B-4859-4368-8826-C1900572654D}" srcOrd="0" destOrd="0" presId="urn:microsoft.com/office/officeart/2005/8/layout/equation2"/>
    <dgm:cxn modelId="{F9A386D3-7CDF-4B28-AD09-EDFE9EC07600}" srcId="{16D0369F-D00A-44D4-B338-FFADB9847B73}" destId="{9DE80D2D-BAF9-4E25-8C13-A46F36C2A5E3}" srcOrd="1" destOrd="0" parTransId="{F6555F90-07E1-495C-9C4D-07BEA416D3D8}" sibTransId="{BD20320B-84D3-4E5D-9158-300248FC676E}"/>
    <dgm:cxn modelId="{D6B46EB5-5178-4491-8472-D48560919E04}" type="presOf" srcId="{9DE80D2D-BAF9-4E25-8C13-A46F36C2A5E3}" destId="{B2E82611-BB87-41D8-A4B0-ADE6D59D3AD6}" srcOrd="0" destOrd="0" presId="urn:microsoft.com/office/officeart/2005/8/layout/equation2"/>
    <dgm:cxn modelId="{359A0F45-9948-46C0-9CD5-BEB3D436B56F}" type="presParOf" srcId="{BDB3C08F-0DA7-4B34-B6C7-6B7DC62A60FB}" destId="{BFBA0AC2-CD50-4A45-8B16-75D89F7D945E}" srcOrd="0" destOrd="0" presId="urn:microsoft.com/office/officeart/2005/8/layout/equation2"/>
    <dgm:cxn modelId="{BD010669-D95C-449E-8B6A-50A8191224B1}" type="presParOf" srcId="{BFBA0AC2-CD50-4A45-8B16-75D89F7D945E}" destId="{BBDC0992-53E2-4DBA-9793-3E507387FC1D}" srcOrd="0" destOrd="0" presId="urn:microsoft.com/office/officeart/2005/8/layout/equation2"/>
    <dgm:cxn modelId="{0ABA9898-615D-4E8E-875E-7BE427D3AF77}" type="presParOf" srcId="{BFBA0AC2-CD50-4A45-8B16-75D89F7D945E}" destId="{5E7DDB67-0AEE-487D-B7C8-8CA84A04AC4C}" srcOrd="1" destOrd="0" presId="urn:microsoft.com/office/officeart/2005/8/layout/equation2"/>
    <dgm:cxn modelId="{A5ACA59D-CA0A-44D2-9694-EA143B32C2F2}" type="presParOf" srcId="{BFBA0AC2-CD50-4A45-8B16-75D89F7D945E}" destId="{121140D2-B1DA-4FE1-B95E-B288682B6604}" srcOrd="2" destOrd="0" presId="urn:microsoft.com/office/officeart/2005/8/layout/equation2"/>
    <dgm:cxn modelId="{CEE18593-CBD9-4FCC-8DBB-3B5829A7E1A8}" type="presParOf" srcId="{BFBA0AC2-CD50-4A45-8B16-75D89F7D945E}" destId="{BBC811B5-3F38-4A79-B882-EC393C91B576}" srcOrd="3" destOrd="0" presId="urn:microsoft.com/office/officeart/2005/8/layout/equation2"/>
    <dgm:cxn modelId="{3D63EF91-2BEC-4B5C-AE0F-2FCAED2BA67A}" type="presParOf" srcId="{BFBA0AC2-CD50-4A45-8B16-75D89F7D945E}" destId="{B2E82611-BB87-41D8-A4B0-ADE6D59D3AD6}" srcOrd="4" destOrd="0" presId="urn:microsoft.com/office/officeart/2005/8/layout/equation2"/>
    <dgm:cxn modelId="{7DC350C2-69D1-4173-9B1E-65D90A90ADE9}" type="presParOf" srcId="{BDB3C08F-0DA7-4B34-B6C7-6B7DC62A60FB}" destId="{278F8600-1E75-478F-82FC-B65388FC572B}" srcOrd="1" destOrd="0" presId="urn:microsoft.com/office/officeart/2005/8/layout/equation2"/>
    <dgm:cxn modelId="{D743DCF0-720F-4209-9140-453B4667788E}" type="presParOf" srcId="{278F8600-1E75-478F-82FC-B65388FC572B}" destId="{DA1F763B-BC10-4392-880D-84C007757EB2}" srcOrd="0" destOrd="0" presId="urn:microsoft.com/office/officeart/2005/8/layout/equation2"/>
    <dgm:cxn modelId="{205124E0-17F5-49EF-AF3C-6E8987B55BAF}" type="presParOf" srcId="{BDB3C08F-0DA7-4B34-B6C7-6B7DC62A60FB}" destId="{A5B8E64B-4859-4368-8826-C1900572654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DC0992-53E2-4DBA-9793-3E507387FC1D}">
      <dsp:nvSpPr>
        <dsp:cNvPr id="0" name=""/>
        <dsp:cNvSpPr/>
      </dsp:nvSpPr>
      <dsp:spPr>
        <a:xfrm>
          <a:off x="1569162" y="443"/>
          <a:ext cx="1548739" cy="15487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£9K</a:t>
          </a:r>
          <a:endParaRPr lang="en-GB" sz="3000" kern="1200" dirty="0"/>
        </a:p>
      </dsp:txBody>
      <dsp:txXfrm>
        <a:off x="1569162" y="443"/>
        <a:ext cx="1548739" cy="1548739"/>
      </dsp:txXfrm>
    </dsp:sp>
    <dsp:sp modelId="{121140D2-B1DA-4FE1-B95E-B288682B6604}">
      <dsp:nvSpPr>
        <dsp:cNvPr id="0" name=""/>
        <dsp:cNvSpPr/>
      </dsp:nvSpPr>
      <dsp:spPr>
        <a:xfrm>
          <a:off x="1894397" y="1674940"/>
          <a:ext cx="898268" cy="89826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894397" y="1674940"/>
        <a:ext cx="898268" cy="898268"/>
      </dsp:txXfrm>
    </dsp:sp>
    <dsp:sp modelId="{B2E82611-BB87-41D8-A4B0-ADE6D59D3AD6}">
      <dsp:nvSpPr>
        <dsp:cNvPr id="0" name=""/>
        <dsp:cNvSpPr/>
      </dsp:nvSpPr>
      <dsp:spPr>
        <a:xfrm>
          <a:off x="1569162" y="2698967"/>
          <a:ext cx="1548739" cy="15487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AAB+</a:t>
          </a:r>
          <a:endParaRPr lang="en-GB" sz="3000" kern="1200" dirty="0"/>
        </a:p>
      </dsp:txBody>
      <dsp:txXfrm>
        <a:off x="1569162" y="2698967"/>
        <a:ext cx="1548739" cy="1548739"/>
      </dsp:txXfrm>
    </dsp:sp>
    <dsp:sp modelId="{278F8600-1E75-478F-82FC-B65388FC572B}">
      <dsp:nvSpPr>
        <dsp:cNvPr id="0" name=""/>
        <dsp:cNvSpPr/>
      </dsp:nvSpPr>
      <dsp:spPr>
        <a:xfrm>
          <a:off x="3350212" y="1836009"/>
          <a:ext cx="492499" cy="57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3350212" y="1836009"/>
        <a:ext cx="492499" cy="576131"/>
      </dsp:txXfrm>
    </dsp:sp>
    <dsp:sp modelId="{A5B8E64B-4859-4368-8826-C1900572654D}">
      <dsp:nvSpPr>
        <dsp:cNvPr id="0" name=""/>
        <dsp:cNvSpPr/>
      </dsp:nvSpPr>
      <dsp:spPr>
        <a:xfrm>
          <a:off x="4047145" y="575335"/>
          <a:ext cx="3097478" cy="30974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New relationship with students</a:t>
          </a:r>
          <a:endParaRPr lang="en-GB" sz="3200" kern="1200" dirty="0"/>
        </a:p>
      </dsp:txBody>
      <dsp:txXfrm>
        <a:off x="4047145" y="575335"/>
        <a:ext cx="3097478" cy="3097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DD03D-57A5-4A09-8896-1119E94127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D3FBF-1E63-489E-8647-754FACD5064A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07597-AF35-4149-9B43-B08C3C933E49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48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560840" cy="9409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1"/>
            <a:ext cx="8712968" cy="4248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029200" y="2133600"/>
            <a:ext cx="3505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800"/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" name="AutoShape 7"/>
          <p:cNvSpPr>
            <a:spLocks noChangeArrowheads="1"/>
          </p:cNvSpPr>
          <p:nvPr userDrawn="1"/>
        </p:nvSpPr>
        <p:spPr bwMode="auto">
          <a:xfrm>
            <a:off x="190500" y="152400"/>
            <a:ext cx="8763000" cy="1676400"/>
          </a:xfrm>
          <a:prstGeom prst="roundRect">
            <a:avLst>
              <a:gd name="adj" fmla="val 16667"/>
            </a:avLst>
          </a:prstGeom>
          <a:solidFill>
            <a:srgbClr val="CED1A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90500" y="1524000"/>
            <a:ext cx="8763000" cy="304800"/>
          </a:xfrm>
          <a:prstGeom prst="rect">
            <a:avLst/>
          </a:prstGeom>
          <a:solidFill>
            <a:srgbClr val="993C00"/>
          </a:solidFill>
          <a:ln w="9525">
            <a:noFill/>
            <a:miter lim="800000"/>
            <a:headEnd/>
            <a:tailEnd/>
          </a:ln>
          <a:effectLst>
            <a:outerShdw dist="41181" dir="6343422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stem.co.uk/" TargetMode="External"/><Relationship Id="rId2" Type="http://schemas.openxmlformats.org/officeDocument/2006/relationships/hyperlink" Target="http://projects.exeter.ac.uk/integrate/sac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s.exeter.ac.uk/support/educationenhancementprojects/current_projects/chang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stem.ac.uk/activity/enhancing-second-year-experience-undergraduate-mathematicia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estem-sw.org.uk/higher-education-curriculum/hec-projects/?p=20&amp;pp=summa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gateways.co.uk/" TargetMode="External"/><Relationship Id="rId2" Type="http://schemas.openxmlformats.org/officeDocument/2006/relationships/hyperlink" Target="http://www.mdx.ac.uk/courses/undergraduate/product_design_engineering/PDE_industry_projects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le.exeter.ac.u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.Cooper@exeter.ac.uk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t.day@bath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mailto:trevorday@reading-writing-result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90500" y="152400"/>
            <a:ext cx="8763000" cy="1676400"/>
          </a:xfrm>
          <a:prstGeom prst="roundRect">
            <a:avLst>
              <a:gd name="adj" fmla="val 16667"/>
            </a:avLst>
          </a:prstGeom>
          <a:solidFill>
            <a:srgbClr val="CED1A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90500" y="1524000"/>
            <a:ext cx="8763000" cy="304800"/>
          </a:xfrm>
          <a:prstGeom prst="rect">
            <a:avLst/>
          </a:prstGeom>
          <a:solidFill>
            <a:srgbClr val="993C00"/>
          </a:solidFill>
          <a:ln w="9525">
            <a:noFill/>
            <a:miter lim="800000"/>
            <a:headEnd/>
            <a:tailEnd/>
          </a:ln>
          <a:effectLst>
            <a:outerShdw dist="41181" dir="6343422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0490" name="Picture 10" descr="Logo-redrawn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3400"/>
            <a:ext cx="1905000" cy="781050"/>
          </a:xfrm>
          <a:prstGeom prst="rect">
            <a:avLst/>
          </a:prstGeom>
          <a:noFill/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7200" y="1981200"/>
            <a:ext cx="81422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/>
              <a:t>Graduate skills development and the curriculum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pPr algn="r"/>
            <a:r>
              <a:rPr lang="en-GB" sz="2000" dirty="0">
                <a:solidFill>
                  <a:schemeClr val="bg2"/>
                </a:solidFill>
              </a:rPr>
              <a:t>Dr Barrie </a:t>
            </a:r>
            <a:r>
              <a:rPr lang="en-GB" sz="2000" dirty="0" smtClean="0">
                <a:solidFill>
                  <a:schemeClr val="bg2"/>
                </a:solidFill>
              </a:rPr>
              <a:t>Cooper</a:t>
            </a:r>
            <a:endParaRPr lang="en-GB" sz="800" dirty="0">
              <a:solidFill>
                <a:schemeClr val="bg2"/>
              </a:solidFill>
            </a:endParaRPr>
          </a:p>
          <a:p>
            <a:pPr algn="r"/>
            <a:r>
              <a:rPr lang="en-GB" sz="1600" dirty="0">
                <a:solidFill>
                  <a:schemeClr val="bg2"/>
                </a:solidFill>
              </a:rPr>
              <a:t>National HE STEM Programme</a:t>
            </a:r>
          </a:p>
          <a:p>
            <a:pPr algn="r"/>
            <a:r>
              <a:rPr lang="en-GB" sz="1600" dirty="0" smtClean="0">
                <a:solidFill>
                  <a:schemeClr val="bg2"/>
                </a:solidFill>
              </a:rPr>
              <a:t>16</a:t>
            </a:r>
            <a:r>
              <a:rPr lang="en-GB" sz="1600" baseline="30000" dirty="0" smtClean="0">
                <a:solidFill>
                  <a:schemeClr val="bg2"/>
                </a:solidFill>
              </a:rPr>
              <a:t>th</a:t>
            </a:r>
            <a:r>
              <a:rPr lang="en-GB" sz="1600" dirty="0" smtClean="0">
                <a:solidFill>
                  <a:schemeClr val="bg2"/>
                </a:solidFill>
              </a:rPr>
              <a:t> February 2012</a:t>
            </a:r>
            <a:endParaRPr lang="en-GB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20498" name="Picture 18" descr="Generic_Black_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1965325" cy="749300"/>
          </a:xfrm>
          <a:prstGeom prst="rect">
            <a:avLst/>
          </a:prstGeom>
          <a:noFill/>
        </p:spPr>
      </p:pic>
      <p:graphicFrame>
        <p:nvGraphicFramePr>
          <p:cNvPr id="20499" name="Object 19"/>
          <p:cNvGraphicFramePr>
            <a:graphicFrameLocks noChangeAspect="1"/>
          </p:cNvGraphicFramePr>
          <p:nvPr/>
        </p:nvGraphicFramePr>
        <p:xfrm>
          <a:off x="1524000" y="4191000"/>
          <a:ext cx="3048000" cy="2209800"/>
        </p:xfrm>
        <a:graphic>
          <a:graphicData uri="http://schemas.openxmlformats.org/presentationml/2006/ole">
            <p:oleObj spid="_x0000_s20499" name="Document" r:id="rId6" imgW="2752344" imgH="2072640" progId="Word.Document.8">
              <p:embed/>
            </p:oleObj>
          </a:graphicData>
        </a:graphic>
      </p:graphicFrame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5334000" y="4191000"/>
          <a:ext cx="2197100" cy="2197100"/>
        </p:xfrm>
        <a:graphic>
          <a:graphicData uri="http://schemas.openxmlformats.org/presentationml/2006/ole">
            <p:oleObj spid="_x0000_s20500" name="Document" r:id="rId7" imgW="2197608" imgH="2197608" progId="Word.Document.8">
              <p:embed/>
            </p:oleObj>
          </a:graphicData>
        </a:graphic>
      </p:graphicFrame>
      <p:pic>
        <p:nvPicPr>
          <p:cNvPr id="20501" name="Picture 1" descr="UofE_colo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33400"/>
            <a:ext cx="175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other STEM subjects ...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To what extent do you think these results would be true of other STEM subjects?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Would you anticipate significant differences between institutions?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940966"/>
          </a:xfrm>
        </p:spPr>
        <p:txBody>
          <a:bodyPr/>
          <a:lstStyle/>
          <a:p>
            <a:pPr algn="l"/>
            <a:r>
              <a:rPr lang="en-GB" dirty="0" smtClean="0"/>
              <a:t>Some models for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Students as Change Agents</a:t>
            </a:r>
            <a:r>
              <a:rPr lang="en-GB" dirty="0" smtClean="0"/>
              <a:t> (Internal project)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dirty="0" smtClean="0"/>
              <a:t>Enhancing the second year experience for undergraduate mathematicians (HE STEM)</a:t>
            </a:r>
          </a:p>
          <a:p>
            <a:endParaRPr lang="en-GB" sz="1400" dirty="0"/>
          </a:p>
          <a:p>
            <a:r>
              <a:rPr lang="en-GB" dirty="0" smtClean="0">
                <a:hlinkClick r:id="rId3"/>
              </a:rPr>
              <a:t>Student-led employability audit</a:t>
            </a:r>
            <a:r>
              <a:rPr lang="en-GB" dirty="0" smtClean="0"/>
              <a:t> (HE STEM)</a:t>
            </a:r>
          </a:p>
          <a:p>
            <a:endParaRPr lang="en-GB" sz="1400" dirty="0"/>
          </a:p>
          <a:p>
            <a:r>
              <a:rPr lang="en-GB" dirty="0" smtClean="0"/>
              <a:t>Academic projects focussing on the curriculum (Internal module)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as Change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This initiative at the University of Exeter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 students the opportunity to work with staff to effect changes in the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curriculum.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Change Agent projects run in every faculty and in most disciplines.</a:t>
            </a:r>
          </a:p>
          <a:p>
            <a:pPr>
              <a:buNone/>
            </a:pPr>
            <a:endParaRPr lang="en-GB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i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http://as.exeter.ac.uk/support/educationenhancementprojects/current_projects/change/</a:t>
            </a:r>
            <a:endParaRPr lang="en-GB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</p:spPr>
        <p:txBody>
          <a:bodyPr/>
          <a:lstStyle/>
          <a:p>
            <a:pPr algn="l"/>
            <a:r>
              <a:rPr lang="en-GB" dirty="0" smtClean="0"/>
              <a:t>Enhancing the second year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This is a HE STEM project at Loughborough University.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dirty="0" smtClean="0"/>
              <a:t>Students were employed as interns to redesign problem areas of the second year curriculum and to create supporting materials.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i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http://www.hestem.ac.uk/activity/enhancing-second-year-experience-undergraduate-mathematicians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936" cy="940966"/>
          </a:xfrm>
        </p:spPr>
        <p:txBody>
          <a:bodyPr/>
          <a:lstStyle/>
          <a:p>
            <a:pPr algn="l"/>
            <a:r>
              <a:rPr lang="en-GB" dirty="0" smtClean="0"/>
              <a:t>Student-led employability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This HE STEM project saw students at Exeter: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dirty="0"/>
              <a:t>r</a:t>
            </a:r>
            <a:r>
              <a:rPr lang="en-GB" dirty="0" smtClean="0"/>
              <a:t>eview the development of graduate skills in the mathematics and engineering curricula;</a:t>
            </a:r>
          </a:p>
          <a:p>
            <a:endParaRPr lang="en-GB" sz="1400" dirty="0"/>
          </a:p>
          <a:p>
            <a:r>
              <a:rPr lang="en-GB" dirty="0" smtClean="0"/>
              <a:t>make recommendations for improvement, including redesigning modules.</a:t>
            </a:r>
          </a:p>
          <a:p>
            <a:endParaRPr lang="en-GB" sz="1400" dirty="0"/>
          </a:p>
          <a:p>
            <a:pPr>
              <a:buNone/>
            </a:pPr>
            <a:r>
              <a:rPr lang="en-GB" i="1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http://hestem-sw.org.uk/higher-education-curriculum/hec-projects/?p=20&amp;pp=summary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</p:spPr>
        <p:txBody>
          <a:bodyPr/>
          <a:lstStyle/>
          <a:p>
            <a:pPr algn="l"/>
            <a:r>
              <a:rPr lang="en-GB" dirty="0" smtClean="0"/>
              <a:t>Academic projects focussing on the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the last three years at Exeter we have had student (3</a:t>
            </a:r>
            <a:r>
              <a:rPr lang="en-GB" baseline="30000" dirty="0" smtClean="0"/>
              <a:t>rd</a:t>
            </a:r>
            <a:r>
              <a:rPr lang="en-GB" dirty="0" smtClean="0"/>
              <a:t> &amp; 4</a:t>
            </a:r>
            <a:r>
              <a:rPr lang="en-GB" baseline="30000" dirty="0" smtClean="0"/>
              <a:t>th</a:t>
            </a:r>
            <a:r>
              <a:rPr lang="en-GB" dirty="0" smtClean="0"/>
              <a:t> year) projects considering: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dirty="0" smtClean="0"/>
              <a:t>employability;</a:t>
            </a:r>
          </a:p>
          <a:p>
            <a:r>
              <a:rPr lang="en-GB" dirty="0"/>
              <a:t>t</a:t>
            </a:r>
            <a:r>
              <a:rPr lang="en-GB" dirty="0" smtClean="0"/>
              <a:t>echnology-enhanced learning;</a:t>
            </a:r>
          </a:p>
          <a:p>
            <a:r>
              <a:rPr lang="en-GB" dirty="0" smtClean="0"/>
              <a:t>research-led education;</a:t>
            </a:r>
          </a:p>
          <a:p>
            <a:r>
              <a:rPr lang="en-GB" dirty="0" smtClean="0"/>
              <a:t>digital resource design.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/>
          <a:lstStyle/>
          <a:p>
            <a:pPr algn="l"/>
            <a:r>
              <a:rPr lang="en-GB" dirty="0" smtClean="0"/>
              <a:t>Sharing practice</a:t>
            </a:r>
            <a:br>
              <a:rPr lang="en-GB" dirty="0" smtClean="0"/>
            </a:br>
            <a:r>
              <a:rPr lang="en-GB" dirty="0" smtClean="0"/>
              <a:t>– student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fours, use flipchart paper to map the opportunities for student engagement in curriculum design at your institutions.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What do you feel you do particularly well?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dirty="0" smtClean="0"/>
              <a:t>Where is there potential for significant improvement?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44016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Session 2: Models for employer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this session, we will consider:</a:t>
            </a:r>
          </a:p>
          <a:p>
            <a:pPr>
              <a:buNone/>
            </a:pPr>
            <a:endParaRPr lang="en-GB" sz="1400" dirty="0" smtClean="0"/>
          </a:p>
          <a:p>
            <a:pPr lvl="1"/>
            <a:r>
              <a:rPr lang="en-GB" dirty="0"/>
              <a:t>w</a:t>
            </a:r>
            <a:r>
              <a:rPr lang="en-GB" dirty="0" smtClean="0"/>
              <a:t>hat employers are telling us about engagement with HEIs;</a:t>
            </a:r>
          </a:p>
          <a:p>
            <a:pPr lvl="1"/>
            <a:r>
              <a:rPr lang="en-GB" dirty="0" smtClean="0"/>
              <a:t>models for engaging employers in curriculum design and delivery;</a:t>
            </a:r>
          </a:p>
          <a:p>
            <a:pPr lvl="1"/>
            <a:r>
              <a:rPr lang="en-GB" dirty="0" smtClean="0"/>
              <a:t>the opportunities available at your institution for employers to shape the curriculum.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Employer engagement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 bwMode="auto">
          <a:xfrm>
            <a:off x="3995936" y="2852936"/>
            <a:ext cx="4968552" cy="2808312"/>
          </a:xfrm>
          <a:prstGeom prst="cloudCallout">
            <a:avLst>
              <a:gd name="adj1" fmla="val -66076"/>
              <a:gd name="adj2" fmla="val -277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I want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 to engage with employers </a:t>
            </a:r>
            <a:r>
              <a:rPr kumimoji="0" lang="en-GB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so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 badly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employers are telling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Whilst there are pockets of excellence, employers tell us that HEIs do a poor job of establishing and maintaining relationships with them.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dirty="0" smtClean="0"/>
              <a:t>They want us to be much clearer about what we offer, the benefits of the relationship and who is the primary contact.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90500" y="152400"/>
            <a:ext cx="8763000" cy="1676400"/>
          </a:xfrm>
          <a:prstGeom prst="roundRect">
            <a:avLst>
              <a:gd name="adj" fmla="val 16667"/>
            </a:avLst>
          </a:prstGeom>
          <a:solidFill>
            <a:srgbClr val="CED1A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500" y="1524000"/>
            <a:ext cx="8763000" cy="304800"/>
          </a:xfrm>
          <a:prstGeom prst="rect">
            <a:avLst/>
          </a:prstGeom>
          <a:solidFill>
            <a:srgbClr val="993C00"/>
          </a:solidFill>
          <a:ln w="9525">
            <a:noFill/>
            <a:miter lim="800000"/>
            <a:headEnd/>
            <a:tailEnd/>
          </a:ln>
          <a:effectLst>
            <a:outerShdw dist="41181" dir="6343422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142288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Tx/>
              <a:buChar char="•"/>
            </a:pPr>
            <a:endParaRPr lang="en-US" sz="1600" dirty="0"/>
          </a:p>
          <a:p>
            <a:pPr marL="457200" indent="-457200" eaLnBrk="1" hangingPunct="1">
              <a:spcBef>
                <a:spcPct val="20000"/>
              </a:spcBef>
              <a:buFont typeface="Times" pitchFamily="48" charset="0"/>
              <a:buChar char="•"/>
            </a:pPr>
            <a:r>
              <a:rPr lang="en-US" sz="2800" dirty="0"/>
              <a:t>to map opportunities for students and employers to shape the curriculum</a:t>
            </a:r>
            <a:r>
              <a:rPr lang="en-US" sz="2800" dirty="0" smtClean="0"/>
              <a:t>;</a:t>
            </a:r>
          </a:p>
          <a:p>
            <a:pPr marL="457200" indent="-457200" eaLnBrk="1" hangingPunct="1">
              <a:spcBef>
                <a:spcPct val="20000"/>
              </a:spcBef>
              <a:buFont typeface="Times" pitchFamily="48" charset="0"/>
              <a:buChar char="•"/>
            </a:pPr>
            <a:endParaRPr lang="en-US" sz="1600" dirty="0"/>
          </a:p>
          <a:p>
            <a:pPr marL="457200" indent="-457200" eaLnBrk="1" hangingPunct="1">
              <a:spcBef>
                <a:spcPct val="20000"/>
              </a:spcBef>
              <a:buFont typeface="Times" pitchFamily="48" charset="0"/>
              <a:buChar char="•"/>
            </a:pPr>
            <a:r>
              <a:rPr lang="en-US" sz="2800" dirty="0"/>
              <a:t>to review the provision of graduate </a:t>
            </a:r>
            <a:r>
              <a:rPr lang="en-US" sz="2800" dirty="0" smtClean="0"/>
              <a:t>skills </a:t>
            </a:r>
            <a:r>
              <a:rPr lang="en-US" sz="2800" dirty="0"/>
              <a:t>development in the curriculum</a:t>
            </a:r>
            <a:r>
              <a:rPr lang="en-US" sz="2800" dirty="0" smtClean="0"/>
              <a:t>;</a:t>
            </a:r>
          </a:p>
          <a:p>
            <a:pPr marL="457200" indent="-457200" eaLnBrk="1" hangingPunct="1">
              <a:spcBef>
                <a:spcPct val="20000"/>
              </a:spcBef>
              <a:buFont typeface="Times" pitchFamily="48" charset="0"/>
              <a:buChar char="•"/>
            </a:pPr>
            <a:endParaRPr lang="en-US" sz="1600" dirty="0"/>
          </a:p>
          <a:p>
            <a:pPr marL="457200" indent="-457200" eaLnBrk="1" hangingPunct="1">
              <a:spcBef>
                <a:spcPct val="20000"/>
              </a:spcBef>
              <a:buFont typeface="Times" pitchFamily="48" charset="0"/>
              <a:buChar char="•"/>
            </a:pPr>
            <a:r>
              <a:rPr lang="en-US" sz="2800" dirty="0"/>
              <a:t>to identify areas for improving current practice and consider models for achieving </a:t>
            </a:r>
            <a:r>
              <a:rPr lang="en-US" sz="2800" dirty="0" smtClean="0"/>
              <a:t>this.</a:t>
            </a:r>
            <a:endParaRPr lang="en-US" sz="2800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692696"/>
            <a:ext cx="8424936" cy="9409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Aims for the afternoon sessions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Quiz – employer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Often staff at HEIs are unclear about processes for employer engagement.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dirty="0" smtClean="0"/>
              <a:t>Try the quiz on page 4 of your handout.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dirty="0" smtClean="0"/>
              <a:t>Discuss your answers in a pair/three.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440160"/>
          </a:xfrm>
        </p:spPr>
        <p:txBody>
          <a:bodyPr/>
          <a:lstStyle/>
          <a:p>
            <a:pPr algn="l"/>
            <a:r>
              <a:rPr lang="en-GB" dirty="0" smtClean="0"/>
              <a:t>Examples of employer engagement in the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mployer in the foyer</a:t>
            </a:r>
          </a:p>
          <a:p>
            <a:endParaRPr lang="en-GB" sz="1400" dirty="0" smtClean="0"/>
          </a:p>
          <a:p>
            <a:r>
              <a:rPr lang="en-GB" dirty="0" smtClean="0"/>
              <a:t>Guest lectures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dirty="0" smtClean="0">
                <a:hlinkClick r:id="rId2"/>
              </a:rPr>
              <a:t>Client-based projects</a:t>
            </a:r>
            <a:endParaRPr lang="en-GB" dirty="0" smtClean="0"/>
          </a:p>
          <a:p>
            <a:endParaRPr lang="en-GB" sz="1400" dirty="0" smtClean="0"/>
          </a:p>
          <a:p>
            <a:r>
              <a:rPr lang="en-GB" dirty="0" smtClean="0"/>
              <a:t>Placements</a:t>
            </a:r>
          </a:p>
          <a:p>
            <a:endParaRPr lang="en-GB" sz="1400" dirty="0" smtClean="0"/>
          </a:p>
          <a:p>
            <a:r>
              <a:rPr lang="en-GB" dirty="0" smtClean="0">
                <a:hlinkClick r:id="rId3"/>
              </a:rPr>
              <a:t>Work-based learning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940966"/>
          </a:xfrm>
        </p:spPr>
        <p:txBody>
          <a:bodyPr/>
          <a:lstStyle/>
          <a:p>
            <a:pPr algn="l"/>
            <a:r>
              <a:rPr lang="en-GB" dirty="0" smtClean="0"/>
              <a:t>Sharing practice</a:t>
            </a:r>
            <a:br>
              <a:rPr lang="en-GB" dirty="0" smtClean="0"/>
            </a:br>
            <a:r>
              <a:rPr lang="en-GB" dirty="0" smtClean="0"/>
              <a:t>– employer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fours, use flipchart paper to map the opportunities for employer engagement in curriculum design and delivery at your institutions.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What are the processes that underpin this?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Which are important strategic relationships and how are they managed?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</p:spPr>
        <p:txBody>
          <a:bodyPr/>
          <a:lstStyle/>
          <a:p>
            <a:pPr algn="l"/>
            <a:r>
              <a:rPr lang="en-GB" dirty="0" smtClean="0"/>
              <a:t>Session 3: Assessing graduate skills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this session, we will consider:</a:t>
            </a:r>
          </a:p>
          <a:p>
            <a:pPr>
              <a:buNone/>
            </a:pPr>
            <a:endParaRPr lang="en-GB" sz="1400" dirty="0" smtClean="0"/>
          </a:p>
          <a:p>
            <a:pPr lvl="1"/>
            <a:r>
              <a:rPr lang="en-GB" dirty="0" smtClean="0"/>
              <a:t>the critical role of assessment in the development of graduate skills;</a:t>
            </a:r>
          </a:p>
          <a:p>
            <a:pPr lvl="1"/>
            <a:r>
              <a:rPr lang="en-GB" dirty="0" smtClean="0"/>
              <a:t>the integration and balance of graduate skills development in your curriculum;</a:t>
            </a:r>
          </a:p>
          <a:p>
            <a:pPr lvl="1"/>
            <a:r>
              <a:rPr lang="en-GB" dirty="0" smtClean="0"/>
              <a:t>methods for assessing the development of graduate skills.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</p:spPr>
        <p:txBody>
          <a:bodyPr/>
          <a:lstStyle/>
          <a:p>
            <a:pPr algn="l"/>
            <a:r>
              <a:rPr lang="en-GB" dirty="0" smtClean="0"/>
              <a:t>Getting assessment right is critical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smtClean="0"/>
              <a:t>“Assessment drives what students learn ... The types of questions that we set show students what we value and how we expect them to direct their time.” </a:t>
            </a:r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i="1" dirty="0" smtClean="0"/>
              <a:t>					       (Smith &amp; Wood, 2000)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Rebalancing the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Employability as an extra-curricular activity will never be enough.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The More Maths Grads project recommended cutting up to one-third of the “content” in the curriculum to focus properly on the development and assessment of skills.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/>
          <a:lstStyle/>
          <a:p>
            <a:pPr algn="l"/>
            <a:r>
              <a:rPr lang="en-GB" dirty="0" smtClean="0"/>
              <a:t>Employability in the curriculum – an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On page 6 of your handout you will find an audit spreadsheet of skills graduate employers desire.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Complete the spreadsheet for a programme with which you are familiar.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Where is there potential for improvement and what actions could you take?  Find someone who might be able to advise.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assess ...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Project management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Teamwork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Career management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Commercial awareness?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Summary of the 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Improving their job prospects is the primary reason that students choose HE;</a:t>
            </a:r>
          </a:p>
          <a:p>
            <a:endParaRPr lang="en-GB" sz="1400" dirty="0" smtClean="0"/>
          </a:p>
          <a:p>
            <a:r>
              <a:rPr lang="en-GB" dirty="0" smtClean="0"/>
              <a:t>There are many ways of engaging students and employers in curriculum design (and plenty of scope for improvement!);</a:t>
            </a:r>
          </a:p>
          <a:p>
            <a:endParaRPr lang="en-GB" sz="1400" dirty="0" smtClean="0"/>
          </a:p>
          <a:p>
            <a:r>
              <a:rPr lang="en-GB" dirty="0" smtClean="0"/>
              <a:t>Getting assessment right is the key – this may mean reducing “content” to make time.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114800"/>
          </a:xfrm>
          <a:noFill/>
        </p:spPr>
        <p:txBody>
          <a:bodyPr/>
          <a:lstStyle/>
          <a:p>
            <a:pPr marL="290513" indent="-290513">
              <a:lnSpc>
                <a:spcPct val="90000"/>
              </a:lnSpc>
              <a:buFont typeface="Wingdings" pitchFamily="48" charset="2"/>
              <a:buNone/>
            </a:pPr>
            <a:r>
              <a:rPr lang="en-US" sz="2400" smtClean="0">
                <a:solidFill>
                  <a:srgbClr val="0304FE"/>
                </a:solidFill>
                <a:ea typeface="ＭＳ Ｐゴシック" pitchFamily="48" charset="-128"/>
              </a:rPr>
              <a:t>	</a:t>
            </a:r>
            <a:endParaRPr lang="en-US" sz="2400" smtClean="0">
              <a:ea typeface="ＭＳ Ｐゴシック" pitchFamily="48" charset="-128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8305800" cy="4448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b="1" dirty="0">
                <a:latin typeface="Arial" charset="0"/>
              </a:rPr>
              <a:t>	</a:t>
            </a:r>
            <a:r>
              <a:rPr lang="en-US" sz="2000" b="1" dirty="0">
                <a:solidFill>
                  <a:srgbClr val="1A1FFE"/>
                </a:solidFill>
                <a:latin typeface="Arial" charset="0"/>
              </a:rPr>
              <a:t>Use a writing development model</a:t>
            </a:r>
            <a:r>
              <a:rPr lang="en-US" sz="2000" b="1" dirty="0">
                <a:latin typeface="Arial" charset="0"/>
              </a:rPr>
              <a:t> (e.g. IPACE) </a:t>
            </a:r>
            <a:r>
              <a:rPr lang="en-US" sz="2000" b="1" dirty="0">
                <a:solidFill>
                  <a:srgbClr val="1A1FFE"/>
                </a:solidFill>
                <a:latin typeface="Arial" charset="0"/>
              </a:rPr>
              <a:t>to make more explicit the requirements</a:t>
            </a:r>
            <a:r>
              <a:rPr lang="en-US" sz="2000" b="1" dirty="0">
                <a:latin typeface="Arial" charset="0"/>
              </a:rPr>
              <a:t> for a given assignment or module 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b="1" dirty="0">
                <a:latin typeface="Arial" charset="0"/>
              </a:rPr>
              <a:t>	</a:t>
            </a:r>
            <a:r>
              <a:rPr lang="en-US" sz="2000" b="1" dirty="0">
                <a:solidFill>
                  <a:srgbClr val="1A1FFE"/>
                </a:solidFill>
                <a:latin typeface="Arial" charset="0"/>
              </a:rPr>
              <a:t>Scaffold development of identity and appropriate abilities, values and attitudes across the undergraduate </a:t>
            </a:r>
            <a:r>
              <a:rPr lang="en-US" sz="2000" b="1" dirty="0" err="1">
                <a:solidFill>
                  <a:srgbClr val="1A1FFE"/>
                </a:solidFill>
                <a:latin typeface="Arial" charset="0"/>
              </a:rPr>
              <a:t>programme</a:t>
            </a:r>
            <a:r>
              <a:rPr lang="en-US" sz="2000" b="1" dirty="0">
                <a:latin typeface="Arial" charset="0"/>
              </a:rPr>
              <a:t>, so that when students emerge as graduates, they are more confident, more well-rounded writers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>
                <a:solidFill>
                  <a:srgbClr val="1A1FFE"/>
                </a:solidFill>
                <a:latin typeface="Arial" charset="0"/>
              </a:rPr>
              <a:t>Scaffold for employability</a:t>
            </a:r>
            <a:r>
              <a:rPr lang="en-US" sz="2000" b="1" dirty="0">
                <a:latin typeface="Arial" charset="0"/>
              </a:rPr>
              <a:t> as well as academic capabilities, using a range of assignments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b="1" dirty="0">
                <a:latin typeface="Arial" charset="0"/>
              </a:rPr>
              <a:t> 	</a:t>
            </a:r>
            <a:r>
              <a:rPr lang="en-US" sz="2000" b="1" dirty="0">
                <a:latin typeface="Arial" charset="0"/>
              </a:rPr>
              <a:t>And writing will have served as a </a:t>
            </a:r>
            <a:r>
              <a:rPr lang="en-US" sz="2000" b="1" dirty="0">
                <a:solidFill>
                  <a:srgbClr val="1A1FFE"/>
                </a:solidFill>
                <a:latin typeface="Arial" charset="0"/>
              </a:rPr>
              <a:t>powerful vehicle for helping students develop a deep understanding of, and an identity within, their discipline, as well as helping them prepare for employment</a:t>
            </a:r>
            <a:endParaRPr lang="en-US" b="1" dirty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692696"/>
            <a:ext cx="7560840" cy="9409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the morning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</p:spPr>
        <p:txBody>
          <a:bodyPr/>
          <a:lstStyle/>
          <a:p>
            <a:pPr algn="l"/>
            <a:r>
              <a:rPr lang="en-GB" dirty="0" smtClean="0"/>
              <a:t>Session 1: Empowering students to shape their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this session, we will consider: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rationale for engaging students in curriculum design;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hat (maths) students tell us about why they are studying at university;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odels for engaging students in curriculum design;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opportunities available at your institution for students to shape their curriculum.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Your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Spend three minutes writing down the key points you will take away from today.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Share these with the person next to you.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Please help us to improve these workshops by completing an evaluation form.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We really appreciate detailed comments and hope to incorporate your suggestions </a:t>
            </a:r>
            <a:r>
              <a:rPr lang="en-GB" sz="2800" dirty="0" smtClean="0"/>
              <a:t>on future occasions when we may run the workshops.</a:t>
            </a: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Thank you!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Thanks for all your contributions today.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If you wish to discuss anything from today further then please feel free to contact us: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400" dirty="0" smtClean="0"/>
              <a:t>Dr Trevor Day</a:t>
            </a:r>
            <a:r>
              <a:rPr lang="en-GB" sz="2000" dirty="0" smtClean="0"/>
              <a:t>				</a:t>
            </a:r>
            <a:r>
              <a:rPr lang="en-GB" sz="2400" dirty="0" smtClean="0"/>
              <a:t>Dr Barrie Cooper</a:t>
            </a:r>
            <a:endParaRPr lang="en-GB" sz="2000" dirty="0" smtClean="0"/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pitchFamily="48" charset="-128"/>
                <a:hlinkClick r:id="rId2"/>
              </a:rPr>
              <a:t>t.day@bath.ac.uk</a:t>
            </a:r>
            <a:r>
              <a:rPr lang="en-US" sz="2000" dirty="0" smtClean="0">
                <a:latin typeface="Arial" charset="0"/>
                <a:ea typeface="ＭＳ Ｐゴシック" pitchFamily="48" charset="-128"/>
              </a:rPr>
              <a:t>				</a:t>
            </a:r>
            <a:r>
              <a:rPr lang="en-GB" sz="2000" dirty="0" smtClean="0">
                <a:hlinkClick r:id="rId3"/>
              </a:rPr>
              <a:t>B.Cooper@exeter.ac.uk</a:t>
            </a:r>
            <a:endParaRPr lang="en-GB" sz="2000" dirty="0" smtClean="0"/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pitchFamily="48" charset="-128"/>
                <a:hlinkClick r:id="rId4"/>
              </a:rPr>
              <a:t>trevorday@reading-writing-results.com</a:t>
            </a:r>
            <a:r>
              <a:rPr lang="en-US" sz="2000" dirty="0" smtClean="0">
                <a:latin typeface="Arial" charset="0"/>
                <a:ea typeface="ＭＳ Ｐゴシック" pitchFamily="48" charset="-128"/>
              </a:rPr>
              <a:t> </a:t>
            </a:r>
            <a:endParaRPr lang="en-GB" sz="2000" dirty="0"/>
          </a:p>
        </p:txBody>
      </p:sp>
      <p:pic>
        <p:nvPicPr>
          <p:cNvPr id="4" name="Picture 1" descr="UofE_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877272"/>
            <a:ext cx="175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-redrawn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805264"/>
            <a:ext cx="1905000" cy="781050"/>
          </a:xfrm>
          <a:prstGeom prst="rect">
            <a:avLst/>
          </a:prstGeom>
          <a:noFill/>
        </p:spPr>
      </p:pic>
      <p:pic>
        <p:nvPicPr>
          <p:cNvPr id="6" name="Picture 18" descr="Generic_Black_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805264"/>
            <a:ext cx="1965325" cy="74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940966"/>
          </a:xfrm>
        </p:spPr>
        <p:txBody>
          <a:bodyPr/>
          <a:lstStyle/>
          <a:p>
            <a:pPr algn="l"/>
            <a:r>
              <a:rPr lang="en-GB" dirty="0" smtClean="0"/>
              <a:t>Managing a changing relationship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989138"/>
          <a:ext cx="8713787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-Right Arrow Callout 9"/>
          <p:cNvSpPr/>
          <p:nvPr/>
        </p:nvSpPr>
        <p:spPr bwMode="auto">
          <a:xfrm>
            <a:off x="1979712" y="2204864"/>
            <a:ext cx="5112568" cy="4176464"/>
          </a:xfrm>
          <a:prstGeom prst="leftRigh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/>
          <a:lstStyle/>
          <a:p>
            <a:pPr algn="l"/>
            <a:r>
              <a:rPr lang="en-GB" dirty="0" smtClean="0"/>
              <a:t>Students as co-creators of the curriculum</a:t>
            </a:r>
            <a:endParaRPr lang="en-GB" dirty="0"/>
          </a:p>
        </p:txBody>
      </p:sp>
      <p:pic>
        <p:nvPicPr>
          <p:cNvPr id="276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1100023" cy="1805026"/>
          </a:xfrm>
          <a:prstGeom prst="rect">
            <a:avLst/>
          </a:prstGeom>
          <a:noFill/>
        </p:spPr>
      </p:pic>
      <p:pic>
        <p:nvPicPr>
          <p:cNvPr id="27651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97152"/>
            <a:ext cx="1829714" cy="1565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Students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Staff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94116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Quality Assurance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400506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responsive curriculum?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For co-creation to be effective it must</a:t>
            </a:r>
          </a:p>
          <a:p>
            <a:pPr>
              <a:buNone/>
            </a:pPr>
            <a:endParaRPr lang="en-GB" sz="1400" dirty="0" smtClean="0"/>
          </a:p>
          <a:p>
            <a:r>
              <a:rPr lang="en-GB" dirty="0" smtClean="0"/>
              <a:t> not only impact future students, but</a:t>
            </a:r>
          </a:p>
          <a:p>
            <a:pPr lvl="1">
              <a:buNone/>
            </a:pPr>
            <a:endParaRPr lang="en-GB" sz="1400" dirty="0" smtClean="0"/>
          </a:p>
          <a:p>
            <a:r>
              <a:rPr lang="en-GB" dirty="0" smtClean="0"/>
              <a:t>allow (individual) students to make changes that will affect them directly.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Starting the conversation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Write down the characteristics of a good engineer/physicist/mathematician/chemist?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Compare your list in pairs/threes.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(maths) students want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 More Maths Grads project surveyed maths students to find out what were the key factors in their decision to:</a:t>
            </a:r>
          </a:p>
          <a:p>
            <a:r>
              <a:rPr lang="en-GB" dirty="0" smtClean="0"/>
              <a:t>study for a degree;</a:t>
            </a:r>
          </a:p>
          <a:p>
            <a:r>
              <a:rPr lang="en-GB" dirty="0"/>
              <a:t>s</a:t>
            </a:r>
            <a:r>
              <a:rPr lang="en-GB" dirty="0" smtClean="0"/>
              <a:t>tudy mathematics;</a:t>
            </a:r>
          </a:p>
          <a:p>
            <a:r>
              <a:rPr lang="en-GB" dirty="0"/>
              <a:t>s</a:t>
            </a:r>
            <a:r>
              <a:rPr lang="en-GB" dirty="0" smtClean="0"/>
              <a:t>tudy at their chosen HEI.</a:t>
            </a:r>
          </a:p>
          <a:p>
            <a:pPr>
              <a:buNone/>
            </a:pPr>
            <a:r>
              <a:rPr lang="en-GB" dirty="0" smtClean="0"/>
              <a:t>At Exeter we replicated this study with our own students.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940966"/>
          </a:xfrm>
        </p:spPr>
        <p:txBody>
          <a:bodyPr/>
          <a:lstStyle/>
          <a:p>
            <a:pPr algn="l"/>
            <a:r>
              <a:rPr lang="en-GB" dirty="0" smtClean="0"/>
              <a:t>Employability is key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989138"/>
          <a:ext cx="87137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 STEM November Workshop intro T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 STEM November Workshop intro TD</Template>
  <TotalTime>231</TotalTime>
  <Words>1083</Words>
  <Application>Microsoft Office PowerPoint</Application>
  <PresentationFormat>On-screen Show (4:3)</PresentationFormat>
  <Paragraphs>192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HE STEM November Workshop intro TD</vt:lpstr>
      <vt:lpstr>Document</vt:lpstr>
      <vt:lpstr>Slide 1</vt:lpstr>
      <vt:lpstr>Aims for the afternoon sessions</vt:lpstr>
      <vt:lpstr>Session 1: Empowering students to shape their curriculum</vt:lpstr>
      <vt:lpstr>Managing a changing relationship</vt:lpstr>
      <vt:lpstr>Students as co-creators of the curriculum</vt:lpstr>
      <vt:lpstr>A responsive curriculum?</vt:lpstr>
      <vt:lpstr>Starting the conversation</vt:lpstr>
      <vt:lpstr>What (maths) students want</vt:lpstr>
      <vt:lpstr>Employability is key</vt:lpstr>
      <vt:lpstr>For other STEM subjects ... ?</vt:lpstr>
      <vt:lpstr>Some models for engagement</vt:lpstr>
      <vt:lpstr>Students as Change Agents</vt:lpstr>
      <vt:lpstr>Enhancing the second year experience</vt:lpstr>
      <vt:lpstr>Student-led employability audit</vt:lpstr>
      <vt:lpstr>Academic projects focussing on the curriculum</vt:lpstr>
      <vt:lpstr>Sharing practice – student engagement</vt:lpstr>
      <vt:lpstr>Session 2: Models for employer engagement</vt:lpstr>
      <vt:lpstr>Employer engagement</vt:lpstr>
      <vt:lpstr>What employers are telling us</vt:lpstr>
      <vt:lpstr>Quiz – employer engagement</vt:lpstr>
      <vt:lpstr>Examples of employer engagement in the curriculum</vt:lpstr>
      <vt:lpstr>Sharing practice – employer engagement</vt:lpstr>
      <vt:lpstr>Session 3: Assessing graduate skills development</vt:lpstr>
      <vt:lpstr>Getting assessment right is critical</vt:lpstr>
      <vt:lpstr>Rebalancing the curriculum</vt:lpstr>
      <vt:lpstr>Employability in the curriculum – an audit</vt:lpstr>
      <vt:lpstr>How do you assess ... ?</vt:lpstr>
      <vt:lpstr>Summary of the afternoon</vt:lpstr>
      <vt:lpstr>Slide 29</vt:lpstr>
      <vt:lpstr>Your summary</vt:lpstr>
      <vt:lpstr>Evaluation</vt:lpstr>
      <vt:lpstr>Contact details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Barrie</dc:creator>
  <cp:lastModifiedBy>Barrie</cp:lastModifiedBy>
  <cp:revision>78</cp:revision>
  <dcterms:created xsi:type="dcterms:W3CDTF">2011-11-23T17:31:49Z</dcterms:created>
  <dcterms:modified xsi:type="dcterms:W3CDTF">2012-02-14T16:00:18Z</dcterms:modified>
</cp:coreProperties>
</file>