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273" r:id="rId2"/>
    <p:sldId id="274" r:id="rId3"/>
    <p:sldId id="263" r:id="rId4"/>
    <p:sldId id="270" r:id="rId5"/>
    <p:sldId id="275" r:id="rId6"/>
    <p:sldId id="281" r:id="rId7"/>
    <p:sldId id="279" r:id="rId8"/>
    <p:sldId id="282" r:id="rId9"/>
    <p:sldId id="283" r:id="rId10"/>
    <p:sldId id="271" r:id="rId11"/>
    <p:sldId id="280" r:id="rId12"/>
  </p:sldIdLst>
  <p:sldSz cx="9144000" cy="6858000" type="screen4x3"/>
  <p:notesSz cx="6811963" cy="9942513"/>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128"/>
        <a:cs typeface="+mn-cs"/>
      </a:defRPr>
    </a:lvl5pPr>
    <a:lvl6pPr marL="2286000" algn="l" defTabSz="914400" rtl="0" eaLnBrk="1" latinLnBrk="0" hangingPunct="1">
      <a:defRPr sz="2400" kern="1200">
        <a:solidFill>
          <a:schemeClr val="tx1"/>
        </a:solidFill>
        <a:latin typeface="Times" charset="0"/>
        <a:ea typeface="ＭＳ Ｐゴシック" charset="-128"/>
        <a:cs typeface="+mn-cs"/>
      </a:defRPr>
    </a:lvl6pPr>
    <a:lvl7pPr marL="2743200" algn="l" defTabSz="914400" rtl="0" eaLnBrk="1" latinLnBrk="0" hangingPunct="1">
      <a:defRPr sz="2400" kern="1200">
        <a:solidFill>
          <a:schemeClr val="tx1"/>
        </a:solidFill>
        <a:latin typeface="Times" charset="0"/>
        <a:ea typeface="ＭＳ Ｐゴシック" charset="-128"/>
        <a:cs typeface="+mn-cs"/>
      </a:defRPr>
    </a:lvl7pPr>
    <a:lvl8pPr marL="3200400" algn="l" defTabSz="914400" rtl="0" eaLnBrk="1" latinLnBrk="0" hangingPunct="1">
      <a:defRPr sz="2400" kern="1200">
        <a:solidFill>
          <a:schemeClr val="tx1"/>
        </a:solidFill>
        <a:latin typeface="Times" charset="0"/>
        <a:ea typeface="ＭＳ Ｐゴシック" charset="-128"/>
        <a:cs typeface="+mn-cs"/>
      </a:defRPr>
    </a:lvl8pPr>
    <a:lvl9pPr marL="3657600" algn="l" defTabSz="914400" rtl="0" eaLnBrk="1" latinLnBrk="0" hangingPunct="1">
      <a:defRPr sz="2400" kern="1200">
        <a:solidFill>
          <a:schemeClr val="tx1"/>
        </a:solidFill>
        <a:latin typeface="Times"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6860A"/>
    <a:srgbClr val="F8A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76" autoAdjust="0"/>
  </p:normalViewPr>
  <p:slideViewPr>
    <p:cSldViewPr>
      <p:cViewPr varScale="1">
        <p:scale>
          <a:sx n="104" d="100"/>
          <a:sy n="104" d="100"/>
        </p:scale>
        <p:origin x="-1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7126"/>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58536" y="0"/>
            <a:ext cx="2951851" cy="497126"/>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2F4CA97-B7B9-480C-B68C-2DBBB49101FA}" type="datetime1">
              <a:rPr lang="en-US"/>
              <a:pPr/>
              <a:t>6/15/2012</a:t>
            </a:fld>
            <a:endParaRPr lang="en-US"/>
          </a:p>
        </p:txBody>
      </p:sp>
      <p:sp>
        <p:nvSpPr>
          <p:cNvPr id="4" name="Footer Placeholder 3"/>
          <p:cNvSpPr>
            <a:spLocks noGrp="1"/>
          </p:cNvSpPr>
          <p:nvPr>
            <p:ph type="ftr" sz="quarter" idx="2"/>
          </p:nvPr>
        </p:nvSpPr>
        <p:spPr>
          <a:xfrm>
            <a:off x="0" y="9443662"/>
            <a:ext cx="2951851" cy="497126"/>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58536" y="9443662"/>
            <a:ext cx="2951851" cy="497126"/>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3BD2A9-A2DA-496A-A916-495A7E8729C8}" type="slidenum">
              <a:rPr lang="en-US"/>
              <a:pPr/>
              <a:t>‹#›</a:t>
            </a:fld>
            <a:endParaRPr lang="en-US"/>
          </a:p>
        </p:txBody>
      </p:sp>
    </p:spTree>
    <p:extLst>
      <p:ext uri="{BB962C8B-B14F-4D97-AF65-F5344CB8AC3E}">
        <p14:creationId xmlns:p14="http://schemas.microsoft.com/office/powerpoint/2010/main" val="3132455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6605E9C4-100C-4D7C-802D-1CF61B0D469A}" type="datetimeFigureOut">
              <a:rPr lang="en-GB" smtClean="0"/>
              <a:pPr/>
              <a:t>15/06/2012</a:t>
            </a:fld>
            <a:endParaRPr lang="en-GB"/>
          </a:p>
        </p:txBody>
      </p:sp>
      <p:sp>
        <p:nvSpPr>
          <p:cNvPr id="4" name="Slide Image Placeholder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197" y="4722694"/>
            <a:ext cx="544957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B888FE6D-0257-4DC5-A8FD-FC0B10CF2659}" type="slidenum">
              <a:rPr lang="en-GB" smtClean="0"/>
              <a:pPr/>
              <a:t>‹#›</a:t>
            </a:fld>
            <a:endParaRPr lang="en-GB"/>
          </a:p>
        </p:txBody>
      </p:sp>
    </p:spTree>
    <p:extLst>
      <p:ext uri="{BB962C8B-B14F-4D97-AF65-F5344CB8AC3E}">
        <p14:creationId xmlns:p14="http://schemas.microsoft.com/office/powerpoint/2010/main" val="741078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11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Awareness</a:t>
            </a:r>
            <a:r>
              <a:rPr lang="en-GB" baseline="0" dirty="0" smtClean="0"/>
              <a:t> – by employers of the relevant skills students are developing and by students of the relevance of what they are learning.  Much more meaningful if employers tell them that what they are doing is what is required in the workplace than if lecturers tell them.</a:t>
            </a:r>
          </a:p>
          <a:p>
            <a:r>
              <a:rPr lang="en-GB" baseline="0" dirty="0" smtClean="0"/>
              <a:t>Enhancement – wherever we are with employability, this strategy is likely to improve the situation.</a:t>
            </a:r>
            <a:endParaRPr lang="en-GB" dirty="0"/>
          </a:p>
        </p:txBody>
      </p:sp>
      <p:sp>
        <p:nvSpPr>
          <p:cNvPr id="4" name="Slide Number Placeholder 3"/>
          <p:cNvSpPr>
            <a:spLocks noGrp="1"/>
          </p:cNvSpPr>
          <p:nvPr>
            <p:ph type="sldNum" sz="quarter" idx="10"/>
          </p:nvPr>
        </p:nvSpPr>
        <p:spPr/>
        <p:txBody>
          <a:bodyPr/>
          <a:lstStyle/>
          <a:p>
            <a:fld id="{B888FE6D-0257-4DC5-A8FD-FC0B10CF2659}"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888FE6D-0257-4DC5-A8FD-FC0B10CF2659}"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685800" y="3886200"/>
            <a:ext cx="77724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572BED-E6A1-4092-8BEB-EBA424062E6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EA9000F-C763-482B-98DD-602ADBC2E4B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lgn="l">
              <a:defRPr/>
            </a:lvl1pPr>
          </a:lstStyle>
          <a:p>
            <a:r>
              <a:rPr lang="en-GB"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58DA67C-A082-4B95-853D-417442280A9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59ECEEB-CBAA-47E0-B2D4-CE6AF526E8B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1" r:id="rId1"/>
    <p:sldLayoutId id="2147483673" r:id="rId2"/>
    <p:sldLayoutId id="2147483676" r:id="rId3"/>
  </p:sldLayoutIdLst>
  <p:txStyles>
    <p:titleStyle>
      <a:lvl1pPr algn="l"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lr>
          <a:schemeClr val="accent2"/>
        </a:buClr>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2"/>
        </a:buClr>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m_uwe-stem.wm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Sequence%2001.wmv" TargetMode="External"/><Relationship Id="rId5" Type="http://schemas.openxmlformats.org/officeDocument/2006/relationships/hyperlink" Target="Sequence%2002.wmv" TargetMode="External"/><Relationship Id="rId4" Type="http://schemas.openxmlformats.org/officeDocument/2006/relationships/hyperlink" Target="Sequence%2003.wm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467544" y="980728"/>
            <a:ext cx="6768752" cy="273630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600" b="1" i="0" u="none" strike="noStrike" kern="1200" cap="none" spc="0" normalizeH="0" baseline="0" noProof="0" dirty="0" smtClean="0">
                <a:ln>
                  <a:noFill/>
                </a:ln>
                <a:solidFill>
                  <a:srgbClr val="000000"/>
                </a:solidFill>
                <a:effectLst/>
                <a:uLnTx/>
                <a:uFillTx/>
                <a:latin typeface="+mj-lt"/>
                <a:ea typeface="+mn-ea"/>
                <a:cs typeface="+mn-cs"/>
              </a:rPr>
              <a:t>Undergraduate</a:t>
            </a:r>
            <a:r>
              <a:rPr kumimoji="0" lang="en-GB" sz="3600" b="1" i="0" u="none" strike="noStrike" kern="1200" cap="none" spc="0" normalizeH="0" noProof="0" dirty="0" smtClean="0">
                <a:ln>
                  <a:noFill/>
                </a:ln>
                <a:solidFill>
                  <a:srgbClr val="000000"/>
                </a:solidFill>
                <a:effectLst/>
                <a:uLnTx/>
                <a:uFillTx/>
                <a:latin typeface="+mj-lt"/>
                <a:ea typeface="+mn-ea"/>
                <a:cs typeface="+mn-cs"/>
              </a:rPr>
              <a:t> Employability</a:t>
            </a:r>
            <a:endParaRPr kumimoji="0" lang="en-GB" sz="3600" b="1" i="0" u="none" strike="noStrike" kern="1200" cap="none" spc="0" normalizeH="0" baseline="0" noProof="0" dirty="0" smtClean="0">
              <a:ln>
                <a:noFill/>
              </a:ln>
              <a:solidFill>
                <a:srgbClr val="000000"/>
              </a:solidFill>
              <a:effectLst/>
              <a:uLnTx/>
              <a:uFillTx/>
              <a:latin typeface="+mj-lt"/>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000" b="1" i="0" u="none" strike="noStrike" kern="1200" cap="none" spc="0" normalizeH="0" baseline="0" noProof="0" dirty="0" smtClean="0">
              <a:ln>
                <a:noFill/>
              </a:ln>
              <a:solidFill>
                <a:srgbClr val="000000"/>
              </a:solidFill>
              <a:effectLst/>
              <a:uLnTx/>
              <a:uFillTx/>
              <a:latin typeface="+mj-lt"/>
              <a:ea typeface="+mn-ea"/>
              <a:cs typeface="+mn-cs"/>
            </a:endParaRPr>
          </a:p>
          <a:p>
            <a:pPr marL="0" marR="0" lvl="0" indent="0" algn="ctr" defTabSz="914400" rtl="0" eaLnBrk="1" fontAlgn="base" latinLnBrk="0" hangingPunct="1">
              <a:lnSpc>
                <a:spcPct val="100000"/>
              </a:lnSpc>
              <a:spcBef>
                <a:spcPct val="0"/>
              </a:spcBef>
              <a:spcAft>
                <a:spcPct val="0"/>
              </a:spcAft>
              <a:buClrTx/>
              <a:buSzTx/>
              <a:buFontTx/>
              <a:buChar char="-"/>
              <a:tabLst/>
              <a:defRPr/>
            </a:pPr>
            <a:r>
              <a:rPr kumimoji="0" lang="en-GB" sz="3600" b="1" i="1" u="none" strike="noStrike" kern="1200" cap="none" spc="0" normalizeH="0" baseline="0" noProof="0" dirty="0" smtClean="0">
                <a:ln>
                  <a:noFill/>
                </a:ln>
                <a:solidFill>
                  <a:srgbClr val="7030A0"/>
                </a:solidFill>
                <a:effectLst/>
                <a:uLnTx/>
                <a:uFillTx/>
                <a:latin typeface="+mj-lt"/>
                <a:ea typeface="+mn-ea"/>
                <a:cs typeface="+mn-cs"/>
              </a:rPr>
              <a:t>Technology-enabled Employer Engagement in Analytical Chemistry</a:t>
            </a:r>
          </a:p>
          <a:p>
            <a:pPr marL="0" marR="0" lvl="0" indent="0" algn="ctr" defTabSz="914400" rtl="0" eaLnBrk="1" fontAlgn="base" latinLnBrk="0" hangingPunct="1">
              <a:lnSpc>
                <a:spcPct val="100000"/>
              </a:lnSpc>
              <a:spcBef>
                <a:spcPct val="0"/>
              </a:spcBef>
              <a:spcAft>
                <a:spcPct val="0"/>
              </a:spcAft>
              <a:buClrTx/>
              <a:buSzTx/>
              <a:buFontTx/>
              <a:buChar char="-"/>
              <a:tabLst/>
              <a:defRPr/>
            </a:pPr>
            <a:endParaRPr kumimoji="0" lang="en-GB" sz="3600" b="1" i="1" u="none" strike="noStrike" kern="0" cap="none" spc="0" normalizeH="0" baseline="0" noProof="0" dirty="0">
              <a:ln>
                <a:noFill/>
              </a:ln>
              <a:solidFill>
                <a:srgbClr val="7030A0"/>
              </a:solidFill>
              <a:effectLst/>
              <a:uLnTx/>
              <a:uFillTx/>
              <a:latin typeface="+mj-lt"/>
              <a:ea typeface="ＭＳ Ｐゴシック" charset="-128"/>
              <a:cs typeface="ＭＳ Ｐゴシック" charset="-128"/>
            </a:endParaRPr>
          </a:p>
        </p:txBody>
      </p:sp>
      <p:sp>
        <p:nvSpPr>
          <p:cNvPr id="6" name="Subtitle 2"/>
          <p:cNvSpPr txBox="1">
            <a:spLocks/>
          </p:cNvSpPr>
          <p:nvPr/>
        </p:nvSpPr>
        <p:spPr bwMode="auto">
          <a:xfrm>
            <a:off x="683568" y="3717032"/>
            <a:ext cx="7992814" cy="20162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0"/>
              </a:spcBef>
              <a:spcAft>
                <a:spcPct val="0"/>
              </a:spcAft>
              <a:buClr>
                <a:schemeClr val="accent2"/>
              </a:buClr>
              <a:buSzTx/>
              <a:tabLst/>
              <a:defRPr/>
            </a:pPr>
            <a:r>
              <a:rPr kumimoji="0" lang="en-GB" sz="2000" b="1"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Project leader:</a:t>
            </a:r>
          </a:p>
          <a:p>
            <a:pPr marL="342900" marR="0" lvl="0" indent="-342900" algn="l" defTabSz="914400" rtl="0" eaLnBrk="1" fontAlgn="base" latinLnBrk="0" hangingPunct="1">
              <a:lnSpc>
                <a:spcPct val="100000"/>
              </a:lnSpc>
              <a:spcBef>
                <a:spcPct val="0"/>
              </a:spcBef>
              <a:spcAft>
                <a:spcPct val="0"/>
              </a:spcAft>
              <a:buClr>
                <a:schemeClr val="accent2"/>
              </a:buClr>
              <a:buSzTx/>
              <a:tabLst/>
              <a:defRPr/>
            </a:pPr>
            <a:r>
              <a:rPr kumimoji="0" lang="en-GB" sz="2000" b="1" i="1" u="none" strike="noStrike" kern="1200" cap="none" spc="0" normalizeH="0" baseline="0" noProof="0" dirty="0" smtClean="0">
                <a:ln>
                  <a:noFill/>
                </a:ln>
                <a:solidFill>
                  <a:srgbClr val="FF0000"/>
                </a:solidFill>
                <a:effectLst/>
                <a:uLnTx/>
                <a:uFillTx/>
                <a:latin typeface="+mn-lt"/>
                <a:ea typeface="ＭＳ Ｐゴシック" charset="-128"/>
                <a:cs typeface="ＭＳ Ｐゴシック" charset="-128"/>
              </a:rPr>
              <a:t>Dr Carolyn Morton</a:t>
            </a:r>
            <a:r>
              <a:rPr kumimoji="0" lang="en-GB" sz="2000" b="1"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 Associate Head of Department</a:t>
            </a:r>
            <a:r>
              <a:rPr kumimoji="0" lang="en-GB" sz="2000" b="1" i="0" u="none" strike="noStrike" kern="1200" cap="none" spc="0" normalizeH="0" noProof="0" dirty="0" smtClean="0">
                <a:ln>
                  <a:noFill/>
                </a:ln>
                <a:solidFill>
                  <a:schemeClr val="tx1"/>
                </a:solidFill>
                <a:effectLst/>
                <a:uLnTx/>
                <a:uFillTx/>
                <a:latin typeface="+mn-lt"/>
                <a:ea typeface="ＭＳ Ｐゴシック" charset="-128"/>
                <a:cs typeface="ＭＳ Ｐゴシック" charset="-128"/>
              </a:rPr>
              <a:t> for</a:t>
            </a:r>
            <a:r>
              <a:rPr kumimoji="0" lang="en-GB" sz="2000" b="1"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 Forensic, Analytical and Chemical Sciences</a:t>
            </a:r>
          </a:p>
          <a:p>
            <a:pPr marL="342900" marR="0" lvl="0" indent="-342900" algn="l" defTabSz="914400" rtl="0" eaLnBrk="1" fontAlgn="base" latinLnBrk="0" hangingPunct="1">
              <a:lnSpc>
                <a:spcPct val="100000"/>
              </a:lnSpc>
              <a:spcBef>
                <a:spcPct val="0"/>
              </a:spcBef>
              <a:spcAft>
                <a:spcPct val="0"/>
              </a:spcAft>
              <a:buClr>
                <a:schemeClr val="accent2"/>
              </a:buClr>
              <a:buSzTx/>
              <a:tabLst/>
              <a:defRPr/>
            </a:pPr>
            <a:endParaRPr lang="en-GB" sz="2000" b="1" dirty="0" smtClean="0">
              <a:latin typeface="+mn-lt"/>
              <a:cs typeface="ＭＳ Ｐゴシック" charset="-128"/>
            </a:endParaRPr>
          </a:p>
          <a:p>
            <a:pPr marL="342900" marR="0" lvl="0" indent="-342900" algn="l" defTabSz="914400" rtl="0" eaLnBrk="1" fontAlgn="base" latinLnBrk="0" hangingPunct="1">
              <a:lnSpc>
                <a:spcPct val="100000"/>
              </a:lnSpc>
              <a:spcBef>
                <a:spcPct val="0"/>
              </a:spcBef>
              <a:spcAft>
                <a:spcPct val="0"/>
              </a:spcAft>
              <a:buClr>
                <a:schemeClr val="accent2"/>
              </a:buClr>
              <a:buSzTx/>
              <a:tabLst/>
              <a:defRPr/>
            </a:pPr>
            <a:r>
              <a:rPr kumimoji="0" lang="en-GB" sz="2000" b="1"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Key researcher:</a:t>
            </a:r>
          </a:p>
          <a:p>
            <a:pPr marL="342900" marR="0" lvl="0" indent="-342900" algn="l" defTabSz="914400" rtl="0" eaLnBrk="1" fontAlgn="base" latinLnBrk="0" hangingPunct="1">
              <a:lnSpc>
                <a:spcPct val="100000"/>
              </a:lnSpc>
              <a:spcBef>
                <a:spcPct val="0"/>
              </a:spcBef>
              <a:spcAft>
                <a:spcPct val="0"/>
              </a:spcAft>
              <a:buClr>
                <a:schemeClr val="accent2"/>
              </a:buClr>
              <a:buSzTx/>
              <a:tabLst/>
              <a:defRPr/>
            </a:pPr>
            <a:r>
              <a:rPr kumimoji="0" lang="en-GB" sz="2000" b="1" i="1" u="none" strike="noStrike" kern="1200" cap="none" spc="0" normalizeH="0" baseline="0" noProof="0" dirty="0" smtClean="0">
                <a:ln>
                  <a:noFill/>
                </a:ln>
                <a:solidFill>
                  <a:srgbClr val="FF0000"/>
                </a:solidFill>
                <a:effectLst/>
                <a:uLnTx/>
                <a:uFillTx/>
                <a:latin typeface="+mn-lt"/>
                <a:ea typeface="ＭＳ Ｐゴシック" charset="-128"/>
                <a:cs typeface="ＭＳ Ｐゴシック" charset="-128"/>
              </a:rPr>
              <a:t>Dr Adrian Crew</a:t>
            </a:r>
            <a:r>
              <a:rPr kumimoji="0" lang="en-GB" sz="2000" b="1"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 Research Fellow, Dept of Applied Sciences</a:t>
            </a:r>
          </a:p>
        </p:txBody>
      </p:sp>
      <p:pic>
        <p:nvPicPr>
          <p:cNvPr id="7" name="Picture 6" descr="UWE colour.jpg"/>
          <p:cNvPicPr>
            <a:picLocks noChangeAspect="1"/>
          </p:cNvPicPr>
          <p:nvPr/>
        </p:nvPicPr>
        <p:blipFill>
          <a:blip r:embed="rId3"/>
          <a:stretch>
            <a:fillRect/>
          </a:stretch>
        </p:blipFill>
        <p:spPr>
          <a:xfrm>
            <a:off x="179512" y="5949280"/>
            <a:ext cx="1907704" cy="73643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left)">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wipe(left)">
                                      <p:cBhvr>
                                        <p:cTn id="22" dur="5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left)">
                                      <p:cBhvr>
                                        <p:cTn id="3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016" y="980728"/>
            <a:ext cx="8856984" cy="5262979"/>
          </a:xfrm>
          <a:prstGeom prst="rect">
            <a:avLst/>
          </a:prstGeom>
          <a:noFill/>
        </p:spPr>
        <p:txBody>
          <a:bodyPr wrap="square" rtlCol="0">
            <a:spAutoFit/>
          </a:bodyPr>
          <a:lstStyle/>
          <a:p>
            <a:r>
              <a:rPr lang="en-GB" sz="2800" b="1" i="1" dirty="0" smtClean="0">
                <a:solidFill>
                  <a:srgbClr val="7030A0"/>
                </a:solidFill>
                <a:latin typeface="+mn-lt"/>
              </a:rPr>
              <a:t>Relevance? </a:t>
            </a:r>
          </a:p>
          <a:p>
            <a:endParaRPr lang="en-GB" sz="2800" b="1" dirty="0" smtClean="0">
              <a:latin typeface="+mn-lt"/>
            </a:endParaRPr>
          </a:p>
          <a:p>
            <a:r>
              <a:rPr lang="en-GB" sz="2800" b="1" dirty="0" smtClean="0">
                <a:latin typeface="+mn-lt"/>
              </a:rPr>
              <a:t>	- module perceived as difficult but useful for employability skills (specific or generic)</a:t>
            </a:r>
          </a:p>
          <a:p>
            <a:endParaRPr lang="en-GB" sz="2800" b="1" dirty="0" smtClean="0">
              <a:latin typeface="+mn-lt"/>
            </a:endParaRPr>
          </a:p>
          <a:p>
            <a:r>
              <a:rPr lang="en-GB" sz="2800" b="1" dirty="0" smtClean="0">
                <a:latin typeface="+mn-lt"/>
              </a:rPr>
              <a:t>	- employers who would be interested to learn what skills our students develop or talent-spot</a:t>
            </a:r>
          </a:p>
          <a:p>
            <a:endParaRPr lang="en-GB" sz="2800" b="1" dirty="0" smtClean="0">
              <a:latin typeface="+mn-lt"/>
            </a:endParaRPr>
          </a:p>
          <a:p>
            <a:r>
              <a:rPr lang="en-GB" sz="2800" b="1" i="1" dirty="0" smtClean="0">
                <a:solidFill>
                  <a:srgbClr val="C00000"/>
                </a:solidFill>
                <a:latin typeface="+mn-lt"/>
              </a:rPr>
              <a:t>Top tips</a:t>
            </a:r>
          </a:p>
          <a:p>
            <a:pPr>
              <a:buFont typeface="Arial" pitchFamily="34" charset="0"/>
              <a:buChar char="•"/>
            </a:pPr>
            <a:r>
              <a:rPr lang="en-GB" sz="2800" b="1" dirty="0" smtClean="0">
                <a:latin typeface="+mn-lt"/>
              </a:rPr>
              <a:t> 10-point guidelines on website</a:t>
            </a:r>
          </a:p>
          <a:p>
            <a:pPr>
              <a:buFont typeface="Arial" pitchFamily="34" charset="0"/>
              <a:buChar char="•"/>
            </a:pPr>
            <a:r>
              <a:rPr lang="en-GB" sz="2800" b="1" dirty="0" smtClean="0">
                <a:latin typeface="+mn-lt"/>
              </a:rPr>
              <a:t> Example student assessment</a:t>
            </a:r>
          </a:p>
          <a:p>
            <a:pPr>
              <a:buFont typeface="Arial" pitchFamily="34" charset="0"/>
              <a:buChar char="•"/>
            </a:pPr>
            <a:r>
              <a:rPr lang="en-GB" sz="2800" b="1" dirty="0" smtClean="0">
                <a:latin typeface="+mn-lt"/>
              </a:rPr>
              <a:t> Briefing document for employers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left)">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wipe(left)">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wipe(left)">
                                      <p:cBhvr>
                                        <p:cTn id="27" dur="500"/>
                                        <p:tgtEl>
                                          <p:spTgt spid="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wipe(left)">
                                      <p:cBhvr>
                                        <p:cTn id="32" dur="500"/>
                                        <p:tgtEl>
                                          <p:spTgt spid="5">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Effect transition="in" filter="wipe(left)">
                                      <p:cBhvr>
                                        <p:cTn id="3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844824"/>
            <a:ext cx="8064896" cy="2800767"/>
          </a:xfrm>
          <a:prstGeom prst="rect">
            <a:avLst/>
          </a:prstGeom>
          <a:noFill/>
        </p:spPr>
        <p:txBody>
          <a:bodyPr wrap="square" rtlCol="0">
            <a:spAutoFit/>
          </a:bodyPr>
          <a:lstStyle/>
          <a:p>
            <a:r>
              <a:rPr lang="en-GB" sz="3200" b="1" i="1" dirty="0" smtClean="0">
                <a:solidFill>
                  <a:srgbClr val="00B050"/>
                </a:solidFill>
                <a:latin typeface="Arial" pitchFamily="34" charset="0"/>
                <a:cs typeface="Arial" pitchFamily="34" charset="0"/>
              </a:rPr>
              <a:t>Thanks to:</a:t>
            </a:r>
          </a:p>
          <a:p>
            <a:r>
              <a:rPr lang="en-GB" dirty="0" smtClean="0">
                <a:latin typeface="Arial" pitchFamily="34" charset="0"/>
                <a:cs typeface="Arial" pitchFamily="34" charset="0"/>
              </a:rPr>
              <a:t> </a:t>
            </a:r>
          </a:p>
          <a:p>
            <a:r>
              <a:rPr lang="en-GB" b="1" dirty="0" smtClean="0">
                <a:latin typeface="Arial" pitchFamily="34" charset="0"/>
                <a:cs typeface="Arial" pitchFamily="34" charset="0"/>
              </a:rPr>
              <a:t>The project team at Bournemouth University</a:t>
            </a:r>
          </a:p>
          <a:p>
            <a:endParaRPr lang="en-GB" b="1" dirty="0" smtClean="0">
              <a:latin typeface="Arial" pitchFamily="34" charset="0"/>
              <a:cs typeface="Arial" pitchFamily="34" charset="0"/>
            </a:endParaRPr>
          </a:p>
          <a:p>
            <a:r>
              <a:rPr lang="en-GB" b="1" dirty="0" smtClean="0">
                <a:latin typeface="Arial" pitchFamily="34" charset="0"/>
                <a:cs typeface="Arial" pitchFamily="34" charset="0"/>
              </a:rPr>
              <a:t>Royal Society of Chemistry</a:t>
            </a:r>
          </a:p>
          <a:p>
            <a:endParaRPr lang="en-GB" b="1" dirty="0" smtClean="0">
              <a:latin typeface="Arial" pitchFamily="34" charset="0"/>
              <a:cs typeface="Arial" pitchFamily="34" charset="0"/>
            </a:endParaRPr>
          </a:p>
          <a:p>
            <a:r>
              <a:rPr lang="en-GB" b="1" dirty="0" smtClean="0">
                <a:latin typeface="Arial" pitchFamily="34" charset="0"/>
                <a:cs typeface="Arial" pitchFamily="34" charset="0"/>
              </a:rPr>
              <a:t>SW spoke HE STEM Programme</a:t>
            </a:r>
            <a:endParaRPr lang="en-GB"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476672"/>
            <a:ext cx="7992888" cy="6124754"/>
          </a:xfrm>
          <a:prstGeom prst="rect">
            <a:avLst/>
          </a:prstGeom>
          <a:noFill/>
        </p:spPr>
        <p:txBody>
          <a:bodyPr wrap="square" rtlCol="0">
            <a:spAutoFit/>
          </a:bodyPr>
          <a:lstStyle/>
          <a:p>
            <a:r>
              <a:rPr lang="en-GB" sz="2800" b="1" i="1" dirty="0" smtClean="0">
                <a:solidFill>
                  <a:srgbClr val="FF0000"/>
                </a:solidFill>
                <a:latin typeface="+mn-lt"/>
              </a:rPr>
              <a:t>Why?</a:t>
            </a:r>
          </a:p>
          <a:p>
            <a:r>
              <a:rPr lang="en-GB" sz="2800" b="1" dirty="0" smtClean="0">
                <a:latin typeface="+mn-lt"/>
              </a:rPr>
              <a:t>	</a:t>
            </a:r>
            <a:r>
              <a:rPr lang="en-GB" sz="2800" b="1" dirty="0" smtClean="0">
                <a:solidFill>
                  <a:srgbClr val="7030A0"/>
                </a:solidFill>
                <a:latin typeface="+mn-lt"/>
              </a:rPr>
              <a:t>Employability – </a:t>
            </a:r>
          </a:p>
          <a:p>
            <a:r>
              <a:rPr lang="en-GB" sz="2800" b="1" dirty="0" smtClean="0">
                <a:solidFill>
                  <a:srgbClr val="7030A0"/>
                </a:solidFill>
                <a:latin typeface="+mn-lt"/>
              </a:rPr>
              <a:t>		Awareness – employer and student</a:t>
            </a:r>
          </a:p>
          <a:p>
            <a:r>
              <a:rPr lang="en-GB" sz="2800" b="1" dirty="0" smtClean="0">
                <a:solidFill>
                  <a:srgbClr val="7030A0"/>
                </a:solidFill>
                <a:latin typeface="+mn-lt"/>
              </a:rPr>
              <a:t>		Enhancement</a:t>
            </a:r>
          </a:p>
          <a:p>
            <a:endParaRPr lang="en-GB" sz="2800" b="1" dirty="0" smtClean="0">
              <a:latin typeface="+mn-lt"/>
            </a:endParaRPr>
          </a:p>
          <a:p>
            <a:endParaRPr lang="en-GB" sz="2800" b="1" dirty="0" smtClean="0">
              <a:latin typeface="+mn-lt"/>
            </a:endParaRPr>
          </a:p>
          <a:p>
            <a:r>
              <a:rPr lang="en-GB" sz="2800" b="1" i="1" dirty="0" smtClean="0">
                <a:solidFill>
                  <a:srgbClr val="006600"/>
                </a:solidFill>
                <a:latin typeface="+mn-lt"/>
              </a:rPr>
              <a:t>Issues with employer engagement</a:t>
            </a:r>
            <a:r>
              <a:rPr lang="en-GB" sz="2800" b="1" dirty="0" smtClean="0">
                <a:latin typeface="+mn-lt"/>
              </a:rPr>
              <a:t>	</a:t>
            </a:r>
          </a:p>
          <a:p>
            <a:r>
              <a:rPr lang="en-GB" sz="2800" b="1" dirty="0" smtClean="0">
                <a:latin typeface="+mn-lt"/>
              </a:rPr>
              <a:t>		</a:t>
            </a:r>
          </a:p>
          <a:p>
            <a:r>
              <a:rPr lang="en-GB" sz="2800" b="1" dirty="0" smtClean="0">
                <a:latin typeface="+mn-lt"/>
              </a:rPr>
              <a:t>		</a:t>
            </a:r>
            <a:r>
              <a:rPr lang="en-GB" sz="2800" b="1" dirty="0" smtClean="0">
                <a:solidFill>
                  <a:srgbClr val="7030A0"/>
                </a:solidFill>
                <a:latin typeface="+mn-lt"/>
              </a:rPr>
              <a:t>Time</a:t>
            </a:r>
          </a:p>
          <a:p>
            <a:r>
              <a:rPr lang="en-GB" sz="2800" b="1" dirty="0" smtClean="0">
                <a:solidFill>
                  <a:srgbClr val="7030A0"/>
                </a:solidFill>
                <a:latin typeface="+mn-lt"/>
              </a:rPr>
              <a:t>		Perceived benefit</a:t>
            </a:r>
          </a:p>
          <a:p>
            <a:endParaRPr lang="en-GB" sz="2800" b="1" dirty="0" smtClean="0">
              <a:latin typeface="+mn-lt"/>
            </a:endParaRPr>
          </a:p>
          <a:p>
            <a:r>
              <a:rPr lang="en-GB" sz="2800" b="1" i="1" dirty="0" smtClean="0">
                <a:solidFill>
                  <a:srgbClr val="002060"/>
                </a:solidFill>
                <a:latin typeface="+mn-lt"/>
              </a:rPr>
              <a:t>Project</a:t>
            </a:r>
            <a:r>
              <a:rPr lang="en-GB" sz="2800" b="1" dirty="0" smtClean="0">
                <a:latin typeface="+mn-lt"/>
              </a:rPr>
              <a:t> </a:t>
            </a:r>
          </a:p>
          <a:p>
            <a:r>
              <a:rPr lang="en-GB" sz="2800" b="1" dirty="0" smtClean="0">
                <a:latin typeface="+mn-lt"/>
              </a:rPr>
              <a:t>	</a:t>
            </a:r>
            <a:r>
              <a:rPr lang="en-GB" sz="2800" b="1" i="1" dirty="0" smtClean="0">
                <a:solidFill>
                  <a:srgbClr val="7030A0"/>
                </a:solidFill>
                <a:latin typeface="+mn-lt"/>
              </a:rPr>
              <a:t>– streamline the process with advantages for employers and students</a:t>
            </a:r>
            <a:r>
              <a:rPr lang="en-GB" sz="2800" b="1" dirty="0" smtClean="0">
                <a:latin typeface="+mn-lt"/>
              </a:rPr>
              <a:t>	</a:t>
            </a:r>
            <a:endParaRPr lang="en-GB" sz="2800"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Effect transition="in" filter="wipe(left)">
                                      <p:cBhvr>
                                        <p:cTn id="32" dur="500"/>
                                        <p:tgtEl>
                                          <p:spTgt spid="4">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Effect transition="in" filter="wipe(left)">
                                      <p:cBhvr>
                                        <p:cTn id="37" dur="500"/>
                                        <p:tgtEl>
                                          <p:spTgt spid="4">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xEl>
                                              <p:pRg st="11" end="11"/>
                                            </p:txEl>
                                          </p:spTgt>
                                        </p:tgtEl>
                                        <p:attrNameLst>
                                          <p:attrName>style.visibility</p:attrName>
                                        </p:attrNameLst>
                                      </p:cBhvr>
                                      <p:to>
                                        <p:strVal val="visible"/>
                                      </p:to>
                                    </p:set>
                                    <p:animEffect transition="in" filter="wipe(left)">
                                      <p:cBhvr>
                                        <p:cTn id="42" dur="500"/>
                                        <p:tgtEl>
                                          <p:spTgt spid="4">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4">
                                            <p:txEl>
                                              <p:pRg st="12" end="12"/>
                                            </p:txEl>
                                          </p:spTgt>
                                        </p:tgtEl>
                                        <p:attrNameLst>
                                          <p:attrName>style.visibility</p:attrName>
                                        </p:attrNameLst>
                                      </p:cBhvr>
                                      <p:to>
                                        <p:strVal val="visible"/>
                                      </p:to>
                                    </p:set>
                                    <p:animEffect transition="in" filter="wipe(left)">
                                      <p:cBhvr>
                                        <p:cTn id="47"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83568" y="1196752"/>
            <a:ext cx="8064896" cy="5256584"/>
          </a:xfrm>
        </p:spPr>
        <p:txBody>
          <a:bodyPr/>
          <a:lstStyle/>
          <a:p>
            <a:pPr marL="0" indent="0" algn="ctr">
              <a:spcBef>
                <a:spcPts val="0"/>
              </a:spcBef>
              <a:buNone/>
            </a:pPr>
            <a:r>
              <a:rPr lang="en-GB" sz="3600" b="1" i="1" dirty="0" smtClean="0"/>
              <a:t>Technology-</a:t>
            </a:r>
            <a:r>
              <a:rPr lang="en-GB" sz="3600" b="1" dirty="0" smtClean="0"/>
              <a:t>enabled engagement between employer and student </a:t>
            </a:r>
          </a:p>
          <a:p>
            <a:endParaRPr lang="en-GB" sz="2000" dirty="0" smtClean="0"/>
          </a:p>
          <a:p>
            <a:pPr>
              <a:buNone/>
            </a:pPr>
            <a:r>
              <a:rPr lang="en-GB" sz="2800" b="1" dirty="0" smtClean="0">
                <a:solidFill>
                  <a:srgbClr val="7030A0"/>
                </a:solidFill>
              </a:rPr>
              <a:t>“Dragons’ Den” using video conferencing</a:t>
            </a:r>
            <a:r>
              <a:rPr lang="en-GB" sz="2400" dirty="0" smtClean="0"/>
              <a:t> between</a:t>
            </a:r>
          </a:p>
          <a:p>
            <a:endParaRPr lang="en-GB" sz="2400" dirty="0" smtClean="0"/>
          </a:p>
          <a:p>
            <a:r>
              <a:rPr lang="en-GB" sz="2400" dirty="0" smtClean="0"/>
              <a:t>Employers from analytical and forensic science sectors</a:t>
            </a:r>
          </a:p>
          <a:p>
            <a:pPr>
              <a:buNone/>
            </a:pPr>
            <a:r>
              <a:rPr lang="en-GB" sz="2400" dirty="0" smtClean="0"/>
              <a:t>		and</a:t>
            </a:r>
          </a:p>
          <a:p>
            <a:r>
              <a:rPr lang="en-GB" sz="2400" dirty="0" smtClean="0"/>
              <a:t>Year 2 BSc Forensic Science students undertaking a module in analytical chemistry</a:t>
            </a:r>
          </a:p>
          <a:p>
            <a:pPr marL="720725" indent="-360363">
              <a:buFont typeface="Arial" pitchFamily="34" charset="0"/>
              <a:buChar char="•"/>
            </a:pPr>
            <a:endParaRPr lang="en-GB" sz="2800" dirty="0" smtClean="0"/>
          </a:p>
          <a:p>
            <a:pPr marL="1081088" indent="-360363"/>
            <a:endParaRPr lang="en-GB" sz="2000" dirty="0" smtClean="0"/>
          </a:p>
        </p:txBody>
      </p:sp>
      <p:sp>
        <p:nvSpPr>
          <p:cNvPr id="3" name="TextBox 2"/>
          <p:cNvSpPr txBox="1"/>
          <p:nvPr/>
        </p:nvSpPr>
        <p:spPr>
          <a:xfrm>
            <a:off x="539552" y="404664"/>
            <a:ext cx="3456384" cy="892552"/>
          </a:xfrm>
          <a:prstGeom prst="rect">
            <a:avLst/>
          </a:prstGeom>
          <a:noFill/>
        </p:spPr>
        <p:txBody>
          <a:bodyPr wrap="square" rtlCol="0">
            <a:spAutoFit/>
          </a:bodyPr>
          <a:lstStyle/>
          <a:p>
            <a:r>
              <a:rPr lang="en-GB" sz="2800" b="1" i="1" dirty="0" smtClean="0">
                <a:solidFill>
                  <a:srgbClr val="FF0000"/>
                </a:solidFill>
                <a:latin typeface="Arial" pitchFamily="34" charset="0"/>
                <a:cs typeface="Arial" pitchFamily="34" charset="0"/>
              </a:rPr>
              <a:t>What?</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wipe(left)">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wipe(left)">
                                      <p:cBhvr>
                                        <p:cTn id="17" dur="500"/>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5" end="5"/>
                                            </p:txEl>
                                          </p:spTgt>
                                        </p:tgtEl>
                                        <p:attrNameLst>
                                          <p:attrName>style.visibility</p:attrName>
                                        </p:attrNameLst>
                                      </p:cBhvr>
                                      <p:to>
                                        <p:strVal val="visible"/>
                                      </p:to>
                                    </p:set>
                                    <p:animEffect transition="in" filter="wipe(left)">
                                      <p:cBhvr>
                                        <p:cTn id="22" dur="500"/>
                                        <p:tgtEl>
                                          <p:spTgt spid="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wipe(left)">
                                      <p:cBhvr>
                                        <p:cTn id="2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7772400" cy="1143000"/>
          </a:xfrm>
        </p:spPr>
        <p:txBody>
          <a:bodyPr/>
          <a:lstStyle/>
          <a:p>
            <a:r>
              <a:rPr lang="en-GB" sz="3600" b="1" dirty="0" smtClean="0"/>
              <a:t/>
            </a:r>
            <a:br>
              <a:rPr lang="en-GB" sz="3600" b="1" dirty="0" smtClean="0"/>
            </a:br>
            <a:r>
              <a:rPr lang="en-GB" sz="3600" b="1" dirty="0" smtClean="0"/>
              <a:t/>
            </a:r>
            <a:br>
              <a:rPr lang="en-GB" sz="3600" b="1" dirty="0" smtClean="0"/>
            </a:br>
            <a:r>
              <a:rPr lang="en-GB" sz="3600" b="1" dirty="0" smtClean="0"/>
              <a:t> </a:t>
            </a:r>
            <a:br>
              <a:rPr lang="en-GB" sz="3600" b="1" dirty="0" smtClean="0"/>
            </a:br>
            <a:r>
              <a:rPr lang="en-GB" sz="3600" b="1" dirty="0" smtClean="0"/>
              <a:t/>
            </a:r>
            <a:br>
              <a:rPr lang="en-GB" sz="3600" b="1" dirty="0" smtClean="0"/>
            </a:br>
            <a:r>
              <a:rPr lang="en-GB" sz="3600" b="1" i="1" dirty="0" smtClean="0">
                <a:solidFill>
                  <a:srgbClr val="002060"/>
                </a:solidFill>
              </a:rPr>
              <a:t>Aims:</a:t>
            </a:r>
            <a:r>
              <a:rPr lang="en-GB" sz="3600" b="1" dirty="0" smtClean="0"/>
              <a:t/>
            </a:r>
            <a:br>
              <a:rPr lang="en-GB" sz="3600" b="1" dirty="0" smtClean="0"/>
            </a:br>
            <a:r>
              <a:rPr lang="en-GB" sz="3600" b="1" dirty="0" smtClean="0"/>
              <a:t/>
            </a:r>
            <a:br>
              <a:rPr lang="en-GB" sz="3600" b="1" dirty="0" smtClean="0"/>
            </a:br>
            <a:r>
              <a:rPr lang="en-GB" sz="3600" b="1" dirty="0" smtClean="0"/>
              <a:t/>
            </a:r>
            <a:br>
              <a:rPr lang="en-GB" sz="3600" b="1" dirty="0" smtClean="0"/>
            </a:br>
            <a:r>
              <a:rPr lang="en-GB" sz="3600" b="1" dirty="0" smtClean="0"/>
              <a:t/>
            </a:r>
            <a:br>
              <a:rPr lang="en-GB" sz="3600" b="1" dirty="0" smtClean="0"/>
            </a:br>
            <a:endParaRPr lang="en-US" sz="3600" b="1" dirty="0"/>
          </a:p>
        </p:txBody>
      </p:sp>
      <p:sp>
        <p:nvSpPr>
          <p:cNvPr id="7" name="Content Placeholder 6"/>
          <p:cNvSpPr>
            <a:spLocks noGrp="1"/>
          </p:cNvSpPr>
          <p:nvPr>
            <p:ph idx="1"/>
          </p:nvPr>
        </p:nvSpPr>
        <p:spPr>
          <a:xfrm>
            <a:off x="251520" y="1124744"/>
            <a:ext cx="8640960" cy="4032448"/>
          </a:xfrm>
        </p:spPr>
        <p:txBody>
          <a:bodyPr/>
          <a:lstStyle/>
          <a:p>
            <a:pPr>
              <a:buNone/>
            </a:pPr>
            <a:endParaRPr lang="en-GB" sz="2000" dirty="0" smtClean="0"/>
          </a:p>
          <a:p>
            <a:pPr marL="1081088" indent="-360363">
              <a:buFont typeface="Arial" pitchFamily="34" charset="0"/>
              <a:buChar char="•"/>
            </a:pPr>
            <a:r>
              <a:rPr lang="en-GB" b="1" i="1" dirty="0" smtClean="0">
                <a:solidFill>
                  <a:srgbClr val="7030A0"/>
                </a:solidFill>
              </a:rPr>
              <a:t>Employer contact </a:t>
            </a:r>
          </a:p>
          <a:p>
            <a:pPr marL="1081088" indent="-360363">
              <a:buNone/>
            </a:pPr>
            <a:r>
              <a:rPr lang="en-GB" sz="2800" b="1" dirty="0" smtClean="0"/>
              <a:t>	– expand links, enhance curriculum,       potential collaborations, work experience, employment</a:t>
            </a:r>
          </a:p>
          <a:p>
            <a:pPr marL="1081088" indent="-360363"/>
            <a:r>
              <a:rPr lang="en-GB" b="1" i="1" dirty="0" smtClean="0">
                <a:solidFill>
                  <a:srgbClr val="7030A0"/>
                </a:solidFill>
              </a:rPr>
              <a:t>Student experience</a:t>
            </a:r>
          </a:p>
          <a:p>
            <a:pPr marL="1538288" lvl="1" indent="-360363">
              <a:buFontTx/>
              <a:buChar char="-"/>
            </a:pPr>
            <a:r>
              <a:rPr lang="en-GB" b="1" dirty="0" smtClean="0"/>
              <a:t>increase motivation, see relevance of study, develop presentation and IT skills</a:t>
            </a:r>
          </a:p>
          <a:p>
            <a:pPr marL="1538288" lvl="1" indent="-360363">
              <a:buNone/>
            </a:pPr>
            <a:endParaRPr lang="en-GB" b="1" dirty="0" smtClean="0"/>
          </a:p>
          <a:p>
            <a:pPr marL="1538288" lvl="1" indent="-360363">
              <a:buNone/>
            </a:pPr>
            <a:endParaRPr lang="en-GB" b="1" dirty="0" smtClean="0"/>
          </a:p>
        </p:txBody>
      </p:sp>
      <p:sp>
        <p:nvSpPr>
          <p:cNvPr id="4" name="TextBox 3"/>
          <p:cNvSpPr txBox="1"/>
          <p:nvPr/>
        </p:nvSpPr>
        <p:spPr>
          <a:xfrm>
            <a:off x="971600" y="5157192"/>
            <a:ext cx="7920880" cy="1015663"/>
          </a:xfrm>
          <a:prstGeom prst="rect">
            <a:avLst/>
          </a:prstGeom>
          <a:noFill/>
        </p:spPr>
        <p:txBody>
          <a:bodyPr wrap="square" rtlCol="0">
            <a:spAutoFit/>
          </a:bodyPr>
          <a:lstStyle/>
          <a:p>
            <a:pPr>
              <a:buFont typeface="Arial" pitchFamily="34" charset="0"/>
              <a:buChar char="•"/>
            </a:pPr>
            <a:r>
              <a:rPr lang="en-GB" sz="2800" b="1" dirty="0" smtClean="0">
                <a:latin typeface="+mn-lt"/>
              </a:rPr>
              <a:t>  </a:t>
            </a:r>
            <a:r>
              <a:rPr lang="en-GB" sz="3200" b="1" i="1" dirty="0" smtClean="0">
                <a:solidFill>
                  <a:srgbClr val="7030A0"/>
                </a:solidFill>
                <a:latin typeface="+mn-lt"/>
              </a:rPr>
              <a:t>Develop guidelines </a:t>
            </a:r>
            <a:r>
              <a:rPr lang="en-GB" sz="2800" b="1" dirty="0" smtClean="0">
                <a:latin typeface="+mn-lt"/>
              </a:rPr>
              <a:t>to facilitate    adoption of similar approaches by others</a:t>
            </a:r>
            <a:endParaRPr lang="en-GB" sz="2800"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11560" y="404664"/>
            <a:ext cx="7772400" cy="1143000"/>
          </a:xfrm>
        </p:spPr>
        <p:txBody>
          <a:bodyPr/>
          <a:lstStyle/>
          <a:p>
            <a:r>
              <a:rPr lang="en-GB" sz="3600" b="1" dirty="0" smtClean="0"/>
              <a:t/>
            </a:r>
            <a:br>
              <a:rPr lang="en-GB" sz="3600" b="1" dirty="0" smtClean="0"/>
            </a:br>
            <a:r>
              <a:rPr lang="en-GB" sz="3600" b="1" dirty="0" smtClean="0"/>
              <a:t/>
            </a:r>
            <a:br>
              <a:rPr lang="en-GB" sz="3600" b="1" dirty="0" smtClean="0"/>
            </a:br>
            <a:r>
              <a:rPr lang="en-GB" sz="3600" b="1" dirty="0" smtClean="0"/>
              <a:t> </a:t>
            </a:r>
            <a:br>
              <a:rPr lang="en-GB" sz="3600" b="1" dirty="0" smtClean="0"/>
            </a:br>
            <a:r>
              <a:rPr lang="en-GB" sz="3600" b="1" dirty="0" smtClean="0"/>
              <a:t/>
            </a:r>
            <a:br>
              <a:rPr lang="en-GB" sz="3600" b="1" dirty="0" smtClean="0"/>
            </a:br>
            <a:r>
              <a:rPr lang="en-GB" sz="3600" b="1" i="1" dirty="0" smtClean="0">
                <a:solidFill>
                  <a:srgbClr val="002060"/>
                </a:solidFill>
              </a:rPr>
              <a:t>Approach:</a:t>
            </a:r>
            <a:r>
              <a:rPr lang="en-GB" sz="3600" b="1" dirty="0" smtClean="0"/>
              <a:t/>
            </a:r>
            <a:br>
              <a:rPr lang="en-GB" sz="3600" b="1" dirty="0" smtClean="0"/>
            </a:br>
            <a:r>
              <a:rPr lang="en-GB" sz="3600" b="1" dirty="0" smtClean="0"/>
              <a:t/>
            </a:r>
            <a:br>
              <a:rPr lang="en-GB" sz="3600" b="1" dirty="0" smtClean="0"/>
            </a:br>
            <a:r>
              <a:rPr lang="en-GB" sz="3600" b="1" dirty="0" smtClean="0"/>
              <a:t/>
            </a:r>
            <a:br>
              <a:rPr lang="en-GB" sz="3600" b="1" dirty="0" smtClean="0"/>
            </a:br>
            <a:r>
              <a:rPr lang="en-GB" sz="3600" b="1" dirty="0" smtClean="0"/>
              <a:t/>
            </a:r>
            <a:br>
              <a:rPr lang="en-GB" sz="3600" b="1" dirty="0" smtClean="0"/>
            </a:br>
            <a:endParaRPr lang="en-US" sz="3600" b="1" dirty="0"/>
          </a:p>
        </p:txBody>
      </p:sp>
      <p:sp>
        <p:nvSpPr>
          <p:cNvPr id="5" name="Content Placeholder 6"/>
          <p:cNvSpPr>
            <a:spLocks noGrp="1"/>
          </p:cNvSpPr>
          <p:nvPr>
            <p:ph idx="1"/>
          </p:nvPr>
        </p:nvSpPr>
        <p:spPr>
          <a:xfrm>
            <a:off x="683568" y="1124744"/>
            <a:ext cx="8136904" cy="4251176"/>
          </a:xfrm>
        </p:spPr>
        <p:txBody>
          <a:bodyPr/>
          <a:lstStyle/>
          <a:p>
            <a:pPr marL="1081088" indent="-360363"/>
            <a:endParaRPr lang="en-GB" sz="2000" dirty="0" smtClean="0"/>
          </a:p>
          <a:p>
            <a:r>
              <a:rPr lang="en-GB" b="1" dirty="0" smtClean="0">
                <a:solidFill>
                  <a:srgbClr val="7030A0"/>
                </a:solidFill>
              </a:rPr>
              <a:t>Recruit willing employers </a:t>
            </a:r>
          </a:p>
          <a:p>
            <a:pPr>
              <a:buNone/>
            </a:pPr>
            <a:r>
              <a:rPr lang="en-GB" sz="2000" b="1" dirty="0" smtClean="0">
                <a:solidFill>
                  <a:srgbClr val="7030A0"/>
                </a:solidFill>
              </a:rPr>
              <a:t>	</a:t>
            </a:r>
            <a:r>
              <a:rPr lang="en-GB" sz="2000" dirty="0" smtClean="0"/>
              <a:t>- contacted 36 companies from the forensic, environmental, water, pharmaceutical, food and instrumentation sectors </a:t>
            </a:r>
          </a:p>
          <a:p>
            <a:pPr>
              <a:buNone/>
            </a:pPr>
            <a:endParaRPr lang="en-GB" sz="1800" dirty="0" smtClean="0"/>
          </a:p>
          <a:p>
            <a:pPr>
              <a:spcBef>
                <a:spcPts val="0"/>
              </a:spcBef>
            </a:pPr>
            <a:r>
              <a:rPr lang="en-GB" b="1" dirty="0" smtClean="0">
                <a:solidFill>
                  <a:srgbClr val="7030A0"/>
                </a:solidFill>
              </a:rPr>
              <a:t>Develop appropriate task for students</a:t>
            </a:r>
          </a:p>
          <a:p>
            <a:pPr>
              <a:spcBef>
                <a:spcPts val="0"/>
              </a:spcBef>
              <a:buNone/>
            </a:pPr>
            <a:r>
              <a:rPr lang="en-GB" dirty="0" smtClean="0"/>
              <a:t>	</a:t>
            </a:r>
            <a:r>
              <a:rPr lang="en-GB" sz="2000" dirty="0" smtClean="0"/>
              <a:t>- volunteers - 10 minute presentation on laboratory experiment including applications</a:t>
            </a:r>
          </a:p>
          <a:p>
            <a:pPr>
              <a:buNone/>
            </a:pPr>
            <a:r>
              <a:rPr lang="en-GB" sz="2000" dirty="0" smtClean="0"/>
              <a:t>	- all – 400 word section in assignment on relevance of the analytical technique in industry – after hearing from employers on video</a:t>
            </a:r>
            <a:endParaRPr lang="en-GB" dirty="0" smtClean="0"/>
          </a:p>
          <a:p>
            <a:r>
              <a:rPr lang="en-GB" b="1" dirty="0" smtClean="0">
                <a:solidFill>
                  <a:srgbClr val="7030A0"/>
                </a:solidFill>
              </a:rPr>
              <a:t>Research the available technologies       </a:t>
            </a:r>
            <a:r>
              <a:rPr lang="en-GB" dirty="0" smtClean="0"/>
              <a:t>- </a:t>
            </a:r>
            <a:r>
              <a:rPr lang="en-GB" sz="2000" dirty="0" err="1" smtClean="0"/>
              <a:t>Polycom</a:t>
            </a:r>
            <a:r>
              <a:rPr lang="en-GB" sz="2000" dirty="0" smtClean="0"/>
              <a:t> video conferencing (VCON) – available at UWE</a:t>
            </a:r>
          </a:p>
          <a:p>
            <a:pPr>
              <a:buNone/>
            </a:pPr>
            <a:r>
              <a:rPr lang="en-GB" sz="2000" dirty="0" smtClean="0"/>
              <a:t>	- researched 25 online meeting systems</a:t>
            </a:r>
          </a:p>
          <a:p>
            <a:pPr lvl="1">
              <a:buNone/>
            </a:pPr>
            <a:endParaRPr lang="en-GB"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left)">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left)">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left)">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wipe(left)">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wipe(left)">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wipe(left)">
                                      <p:cBhvr>
                                        <p:cTn id="4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552" y="1124744"/>
            <a:ext cx="8604448" cy="4955203"/>
          </a:xfrm>
          <a:prstGeom prst="rect">
            <a:avLst/>
          </a:prstGeom>
          <a:noFill/>
        </p:spPr>
        <p:txBody>
          <a:bodyPr wrap="square" rtlCol="0">
            <a:spAutoFit/>
          </a:bodyPr>
          <a:lstStyle/>
          <a:p>
            <a:r>
              <a:rPr lang="en-GB" sz="2800" b="1" i="1" dirty="0" smtClean="0">
                <a:solidFill>
                  <a:srgbClr val="7030A0"/>
                </a:solidFill>
                <a:latin typeface="Arial" pitchFamily="34" charset="0"/>
                <a:cs typeface="Arial" pitchFamily="34" charset="0"/>
              </a:rPr>
              <a:t>Technologies compared - requirements:</a:t>
            </a:r>
          </a:p>
          <a:p>
            <a:endParaRPr lang="en-GB" dirty="0" smtClean="0">
              <a:latin typeface="Arial" pitchFamily="34" charset="0"/>
              <a:cs typeface="Arial" pitchFamily="34" charset="0"/>
            </a:endParaRPr>
          </a:p>
          <a:p>
            <a:pPr marL="457200" indent="-457200">
              <a:buAutoNum type="arabicPeriod"/>
            </a:pPr>
            <a:r>
              <a:rPr lang="en-GB" b="1" dirty="0" err="1" smtClean="0">
                <a:solidFill>
                  <a:srgbClr val="002060"/>
                </a:solidFill>
                <a:latin typeface="Arial" pitchFamily="34" charset="0"/>
                <a:cs typeface="Arial" pitchFamily="34" charset="0"/>
              </a:rPr>
              <a:t>FlashMeeting</a:t>
            </a:r>
            <a:r>
              <a:rPr lang="en-GB" b="1" dirty="0" smtClean="0">
                <a:solidFill>
                  <a:srgbClr val="002060"/>
                </a:solidFill>
                <a:latin typeface="Arial" pitchFamily="34" charset="0"/>
                <a:cs typeface="Arial" pitchFamily="34" charset="0"/>
              </a:rPr>
              <a:t> online meeting technology</a:t>
            </a:r>
          </a:p>
          <a:p>
            <a:pPr marL="457200" indent="-457200"/>
            <a:r>
              <a:rPr lang="en-GB" dirty="0" smtClean="0">
                <a:latin typeface="Arial" pitchFamily="34" charset="0"/>
                <a:cs typeface="Arial" pitchFamily="34" charset="0"/>
              </a:rPr>
              <a:t>	access to internet with webcam and microphone for all participants</a:t>
            </a:r>
          </a:p>
          <a:p>
            <a:pPr marL="457200" indent="-457200"/>
            <a:r>
              <a:rPr lang="en-GB" dirty="0" smtClean="0">
                <a:latin typeface="Arial" pitchFamily="34" charset="0"/>
                <a:cs typeface="Arial" pitchFamily="34" charset="0"/>
              </a:rPr>
              <a:t>	convener to register to set up the meeting</a:t>
            </a:r>
          </a:p>
          <a:p>
            <a:endParaRPr lang="en-GB" dirty="0" smtClean="0">
              <a:latin typeface="Arial" pitchFamily="34" charset="0"/>
              <a:cs typeface="Arial" pitchFamily="34" charset="0"/>
            </a:endParaRPr>
          </a:p>
          <a:p>
            <a:r>
              <a:rPr lang="en-GB" b="1" dirty="0" smtClean="0">
                <a:solidFill>
                  <a:srgbClr val="002060"/>
                </a:solidFill>
                <a:latin typeface="Arial" pitchFamily="34" charset="0"/>
                <a:cs typeface="Arial" pitchFamily="34" charset="0"/>
              </a:rPr>
              <a:t>2. </a:t>
            </a:r>
            <a:r>
              <a:rPr lang="en-GB" b="1" dirty="0" err="1" smtClean="0">
                <a:solidFill>
                  <a:srgbClr val="002060"/>
                </a:solidFill>
                <a:latin typeface="Arial" pitchFamily="34" charset="0"/>
                <a:cs typeface="Arial" pitchFamily="34" charset="0"/>
              </a:rPr>
              <a:t>Polycom</a:t>
            </a:r>
            <a:r>
              <a:rPr lang="en-GB" b="1" dirty="0" smtClean="0">
                <a:solidFill>
                  <a:srgbClr val="002060"/>
                </a:solidFill>
                <a:latin typeface="Arial" pitchFamily="34" charset="0"/>
                <a:cs typeface="Arial" pitchFamily="34" charset="0"/>
              </a:rPr>
              <a:t> Videoconferencing  (VCON) system</a:t>
            </a:r>
          </a:p>
          <a:p>
            <a:r>
              <a:rPr lang="en-GB" dirty="0" smtClean="0">
                <a:latin typeface="Arial" pitchFamily="34" charset="0"/>
                <a:cs typeface="Arial" pitchFamily="34" charset="0"/>
              </a:rPr>
              <a:t>    each participant ideally has (any version of)          	videoconferencing facility – local arrangements</a:t>
            </a:r>
          </a:p>
          <a:p>
            <a:r>
              <a:rPr lang="en-GB" dirty="0" smtClean="0">
                <a:latin typeface="Arial" pitchFamily="34" charset="0"/>
                <a:cs typeface="Arial" pitchFamily="34" charset="0"/>
              </a:rPr>
              <a:t>    alternatively can phone in (audio only)</a:t>
            </a:r>
          </a:p>
          <a:p>
            <a:r>
              <a:rPr lang="en-GB" dirty="0" smtClean="0">
                <a:latin typeface="Arial" pitchFamily="34" charset="0"/>
                <a:cs typeface="Arial" pitchFamily="34" charset="0"/>
              </a:rPr>
              <a:t>    hosted at UWE – book appropriate room(s)</a:t>
            </a:r>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left)">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left)">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wipe(left)">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wipe(left)">
                                      <p:cBhvr>
                                        <p:cTn id="32" dur="500"/>
                                        <p:tgtEl>
                                          <p:spTgt spid="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wipe(left)">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wipe(left)">
                                      <p:cBhvr>
                                        <p:cTn id="4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5"/>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412776"/>
            <a:ext cx="8352928" cy="4708981"/>
          </a:xfrm>
          <a:prstGeom prst="rect">
            <a:avLst/>
          </a:prstGeom>
          <a:noFill/>
        </p:spPr>
        <p:txBody>
          <a:bodyPr wrap="square" rtlCol="0">
            <a:spAutoFit/>
          </a:bodyPr>
          <a:lstStyle/>
          <a:p>
            <a:r>
              <a:rPr lang="en-GB" sz="3600" b="1" i="1" dirty="0" smtClean="0">
                <a:solidFill>
                  <a:srgbClr val="002060"/>
                </a:solidFill>
                <a:latin typeface="Arial" pitchFamily="34" charset="0"/>
                <a:cs typeface="Arial" pitchFamily="34" charset="0"/>
              </a:rPr>
              <a:t>The exercise in action</a:t>
            </a:r>
          </a:p>
          <a:p>
            <a:endParaRPr lang="en-GB" sz="2800" b="1" dirty="0" smtClean="0">
              <a:latin typeface="Arial" pitchFamily="34" charset="0"/>
              <a:cs typeface="Arial" pitchFamily="34" charset="0"/>
            </a:endParaRPr>
          </a:p>
          <a:p>
            <a:pPr marL="514350" indent="-514350">
              <a:buAutoNum type="arabicPeriod"/>
            </a:pPr>
            <a:r>
              <a:rPr lang="en-GB" sz="2800" b="1" dirty="0" smtClean="0">
                <a:latin typeface="Arial" pitchFamily="34" charset="0"/>
                <a:cs typeface="Arial" pitchFamily="34" charset="0"/>
              </a:rPr>
              <a:t>Flash meeting:</a:t>
            </a:r>
          </a:p>
          <a:p>
            <a:pPr marL="514350" indent="-514350"/>
            <a:r>
              <a:rPr lang="en-GB" sz="2800" b="1" dirty="0" smtClean="0">
                <a:latin typeface="Arial" pitchFamily="34" charset="0"/>
                <a:cs typeface="Arial" pitchFamily="34" charset="0"/>
              </a:rPr>
              <a:t>	</a:t>
            </a:r>
            <a:r>
              <a:rPr lang="en-GB" sz="2800" b="1" dirty="0" smtClean="0">
                <a:solidFill>
                  <a:srgbClr val="006600"/>
                </a:solidFill>
                <a:latin typeface="Arial" pitchFamily="34" charset="0"/>
                <a:cs typeface="Arial" pitchFamily="34" charset="0"/>
                <a:hlinkClick r:id="rId3" action="ppaction://hlinkfile"/>
              </a:rPr>
              <a:t>employer, then student</a:t>
            </a:r>
            <a:endParaRPr lang="en-GB" sz="2800" b="1" dirty="0" smtClean="0">
              <a:solidFill>
                <a:srgbClr val="006600"/>
              </a:solidFill>
              <a:latin typeface="Arial" pitchFamily="34" charset="0"/>
              <a:cs typeface="Arial" pitchFamily="34" charset="0"/>
            </a:endParaRPr>
          </a:p>
          <a:p>
            <a:endParaRPr lang="en-GB" sz="2800" b="1" dirty="0" smtClean="0">
              <a:latin typeface="Arial" pitchFamily="34" charset="0"/>
              <a:cs typeface="Arial" pitchFamily="34" charset="0"/>
            </a:endParaRPr>
          </a:p>
          <a:p>
            <a:r>
              <a:rPr lang="en-GB" sz="2800" b="1" dirty="0" smtClean="0">
                <a:latin typeface="Arial" pitchFamily="34" charset="0"/>
                <a:cs typeface="Arial" pitchFamily="34" charset="0"/>
              </a:rPr>
              <a:t>2. Video conferencing:</a:t>
            </a:r>
          </a:p>
          <a:p>
            <a:r>
              <a:rPr lang="en-GB" dirty="0" smtClean="0">
                <a:latin typeface="Arial" pitchFamily="34" charset="0"/>
                <a:cs typeface="Arial" pitchFamily="34" charset="0"/>
              </a:rPr>
              <a:t> </a:t>
            </a:r>
            <a:r>
              <a:rPr lang="en-GB" b="1" dirty="0" smtClean="0">
                <a:latin typeface="Arial" pitchFamily="34" charset="0"/>
                <a:cs typeface="Arial" pitchFamily="34" charset="0"/>
              </a:rPr>
              <a:t>a) </a:t>
            </a:r>
            <a:r>
              <a:rPr lang="en-GB" b="1" dirty="0" smtClean="0">
                <a:solidFill>
                  <a:srgbClr val="006600"/>
                </a:solidFill>
                <a:latin typeface="Arial" pitchFamily="34" charset="0"/>
                <a:cs typeface="Arial" pitchFamily="34" charset="0"/>
                <a:hlinkClick r:id="rId4" action="ppaction://hlinkfile"/>
              </a:rPr>
              <a:t>student presenting to employers</a:t>
            </a:r>
            <a:endParaRPr lang="en-GB" b="1" dirty="0" smtClean="0">
              <a:solidFill>
                <a:srgbClr val="006600"/>
              </a:solidFill>
              <a:latin typeface="Arial" pitchFamily="34" charset="0"/>
              <a:cs typeface="Arial" pitchFamily="34" charset="0"/>
            </a:endParaRPr>
          </a:p>
          <a:p>
            <a:endParaRPr lang="en-GB" sz="2800" b="1" dirty="0" smtClean="0">
              <a:solidFill>
                <a:srgbClr val="006600"/>
              </a:solidFill>
              <a:latin typeface="Arial" pitchFamily="34" charset="0"/>
              <a:cs typeface="Arial" pitchFamily="34" charset="0"/>
            </a:endParaRPr>
          </a:p>
          <a:p>
            <a:r>
              <a:rPr lang="en-GB" b="1" dirty="0" smtClean="0">
                <a:latin typeface="Arial" pitchFamily="34" charset="0"/>
                <a:cs typeface="Arial" pitchFamily="34" charset="0"/>
              </a:rPr>
              <a:t>b) </a:t>
            </a:r>
            <a:r>
              <a:rPr lang="en-GB" b="1" dirty="0" smtClean="0">
                <a:latin typeface="Arial" pitchFamily="34" charset="0"/>
                <a:cs typeface="Arial" pitchFamily="34" charset="0"/>
                <a:hlinkClick r:id="rId5" action="ppaction://hlinkfile"/>
              </a:rPr>
              <a:t>employer giving context</a:t>
            </a:r>
            <a:endParaRPr lang="en-GB" b="1" dirty="0" smtClean="0">
              <a:latin typeface="Arial" pitchFamily="34" charset="0"/>
              <a:cs typeface="Arial" pitchFamily="34" charset="0"/>
            </a:endParaRPr>
          </a:p>
          <a:p>
            <a:endParaRPr lang="en-GB" b="1" dirty="0" smtClean="0">
              <a:latin typeface="Arial" pitchFamily="34" charset="0"/>
              <a:cs typeface="Arial" pitchFamily="34" charset="0"/>
            </a:endParaRPr>
          </a:p>
          <a:p>
            <a:r>
              <a:rPr lang="en-GB" b="1" dirty="0" smtClean="0">
                <a:latin typeface="Arial" pitchFamily="34" charset="0"/>
                <a:cs typeface="Arial" pitchFamily="34" charset="0"/>
              </a:rPr>
              <a:t>c) </a:t>
            </a:r>
            <a:r>
              <a:rPr lang="en-GB" b="1" dirty="0" smtClean="0">
                <a:latin typeface="Arial" pitchFamily="34" charset="0"/>
                <a:cs typeface="Arial" pitchFamily="34" charset="0"/>
                <a:hlinkClick r:id="rId6" action="ppaction://hlinkfile"/>
              </a:rPr>
              <a:t>employer giving information and questioning student</a:t>
            </a:r>
            <a:endParaRPr lang="en-GB"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left)">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wipe(left)">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Effect transition="in" filter="wipe(left)">
                                      <p:cBhvr>
                                        <p:cTn id="32" dur="500"/>
                                        <p:tgtEl>
                                          <p:spTgt spid="4">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animEffect transition="in" filter="wipe(left)">
                                      <p:cBhvr>
                                        <p:cTn id="3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5"/>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332656"/>
            <a:ext cx="7848872" cy="6863417"/>
          </a:xfrm>
          <a:prstGeom prst="rect">
            <a:avLst/>
          </a:prstGeom>
          <a:noFill/>
        </p:spPr>
        <p:txBody>
          <a:bodyPr wrap="square" rtlCol="0">
            <a:spAutoFit/>
          </a:bodyPr>
          <a:lstStyle/>
          <a:p>
            <a:r>
              <a:rPr lang="en-GB" sz="2800" b="1" i="1" dirty="0" smtClean="0">
                <a:solidFill>
                  <a:srgbClr val="002060"/>
                </a:solidFill>
                <a:latin typeface="Arial" pitchFamily="34" charset="0"/>
                <a:cs typeface="Arial" pitchFamily="34" charset="0"/>
              </a:rPr>
              <a:t>Conclusions:</a:t>
            </a:r>
          </a:p>
          <a:p>
            <a:endParaRPr lang="en-GB" sz="2800" b="1" dirty="0" smtClean="0">
              <a:solidFill>
                <a:srgbClr val="7030A0"/>
              </a:solidFill>
              <a:latin typeface="Arial" pitchFamily="34" charset="0"/>
              <a:cs typeface="Arial" pitchFamily="34" charset="0"/>
            </a:endParaRPr>
          </a:p>
          <a:p>
            <a:pPr>
              <a:buFont typeface="Arial" pitchFamily="34" charset="0"/>
              <a:buChar char="•"/>
            </a:pPr>
            <a:r>
              <a:rPr lang="en-GB" sz="2800" b="1" dirty="0" smtClean="0">
                <a:solidFill>
                  <a:srgbClr val="7030A0"/>
                </a:solidFill>
                <a:latin typeface="Arial" pitchFamily="34" charset="0"/>
                <a:cs typeface="Arial" pitchFamily="34" charset="0"/>
              </a:rPr>
              <a:t> Quality of video conferencing superior to </a:t>
            </a:r>
            <a:r>
              <a:rPr lang="en-GB" sz="2800" b="1" dirty="0" err="1" smtClean="0">
                <a:solidFill>
                  <a:srgbClr val="7030A0"/>
                </a:solidFill>
                <a:latin typeface="Arial" pitchFamily="34" charset="0"/>
                <a:cs typeface="Arial" pitchFamily="34" charset="0"/>
              </a:rPr>
              <a:t>FlashMeeting</a:t>
            </a:r>
            <a:endParaRPr lang="en-GB" sz="2800" b="1" dirty="0" smtClean="0">
              <a:solidFill>
                <a:srgbClr val="7030A0"/>
              </a:solidFill>
              <a:latin typeface="Arial" pitchFamily="34" charset="0"/>
              <a:cs typeface="Arial" pitchFamily="34" charset="0"/>
            </a:endParaRP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a:t>
            </a:r>
            <a:r>
              <a:rPr lang="en-GB" sz="2800" b="1" dirty="0" smtClean="0">
                <a:solidFill>
                  <a:srgbClr val="006600"/>
                </a:solidFill>
                <a:latin typeface="Arial" pitchFamily="34" charset="0"/>
                <a:cs typeface="Arial" pitchFamily="34" charset="0"/>
              </a:rPr>
              <a:t>Student perception of relevance of course to employers greatly enhanced</a:t>
            </a: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a:t>
            </a:r>
            <a:r>
              <a:rPr lang="en-GB" sz="2800" b="1" dirty="0" smtClean="0">
                <a:solidFill>
                  <a:srgbClr val="C00000"/>
                </a:solidFill>
                <a:latin typeface="Arial" pitchFamily="34" charset="0"/>
                <a:cs typeface="Arial" pitchFamily="34" charset="0"/>
              </a:rPr>
              <a:t>Very positive feedback from employers – impressed by work being done by students, quality of presentations, usefulness of technology</a:t>
            </a:r>
          </a:p>
          <a:p>
            <a:r>
              <a:rPr lang="en-GB" sz="2000" dirty="0" smtClean="0">
                <a:latin typeface="+mn-lt"/>
                <a:cs typeface="Arial" pitchFamily="34" charset="0"/>
              </a:rPr>
              <a:t>“</a:t>
            </a:r>
            <a:r>
              <a:rPr lang="en-GB" sz="2000" dirty="0" smtClean="0">
                <a:latin typeface="+mn-lt"/>
              </a:rPr>
              <a:t>I thought the technology was one of the best video conference </a:t>
            </a:r>
            <a:r>
              <a:rPr lang="en-GB" sz="2000" dirty="0" err="1" smtClean="0">
                <a:latin typeface="+mn-lt"/>
              </a:rPr>
              <a:t>softwares</a:t>
            </a:r>
            <a:r>
              <a:rPr lang="en-GB" sz="2000" dirty="0" smtClean="0">
                <a:latin typeface="+mn-lt"/>
              </a:rPr>
              <a:t> I have used, and appeared to work well with a </a:t>
            </a:r>
            <a:r>
              <a:rPr lang="en-GB" sz="2000" dirty="0" err="1" smtClean="0">
                <a:latin typeface="+mn-lt"/>
              </a:rPr>
              <a:t>smartphone</a:t>
            </a:r>
            <a:r>
              <a:rPr lang="en-GB" sz="2000" dirty="0" smtClean="0">
                <a:latin typeface="+mn-lt"/>
              </a:rPr>
              <a:t> from a Cornish cliff-top with a poor signal.”  </a:t>
            </a:r>
          </a:p>
          <a:p>
            <a:r>
              <a:rPr lang="en-GB" sz="2000" i="1" dirty="0" smtClean="0">
                <a:solidFill>
                  <a:srgbClr val="7030A0"/>
                </a:solidFill>
                <a:latin typeface="+mn-lt"/>
              </a:rPr>
              <a:t>Dr Peter Jones, Indigo Science Ltd </a:t>
            </a:r>
            <a:r>
              <a:rPr lang="en-GB" sz="1800" i="1" dirty="0" smtClean="0">
                <a:solidFill>
                  <a:srgbClr val="7030A0"/>
                </a:solidFill>
                <a:latin typeface="+mn-lt"/>
              </a:rPr>
              <a:t>(GCMS and LCMS services)</a:t>
            </a:r>
            <a:endParaRPr lang="en-GB" i="1" dirty="0" smtClean="0">
              <a:solidFill>
                <a:srgbClr val="7030A0"/>
              </a:solidFill>
              <a:latin typeface="+mn-lt"/>
            </a:endParaRPr>
          </a:p>
          <a:p>
            <a:endParaRPr lang="en-GB" dirty="0" smtClean="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500"/>
                                        <p:tgtEl>
                                          <p:spTgt spid="4">
                                            <p:txEl>
                                              <p:pRg st="6" end="6"/>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wipe(left)">
                                      <p:cBhvr>
                                        <p:cTn id="25" dur="500"/>
                                        <p:tgtEl>
                                          <p:spTgt spid="4">
                                            <p:txEl>
                                              <p:pRg st="7" end="7"/>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wipe(left)">
                                      <p:cBhvr>
                                        <p:cTn id="2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9512" y="548680"/>
            <a:ext cx="8712968" cy="6124754"/>
          </a:xfrm>
          <a:prstGeom prst="rect">
            <a:avLst/>
          </a:prstGeom>
          <a:noFill/>
        </p:spPr>
        <p:txBody>
          <a:bodyPr wrap="square" rtlCol="0">
            <a:spAutoFit/>
          </a:bodyPr>
          <a:lstStyle/>
          <a:p>
            <a:r>
              <a:rPr lang="en-GB" sz="2800" b="1" i="1" dirty="0" smtClean="0">
                <a:solidFill>
                  <a:srgbClr val="7030A0"/>
                </a:solidFill>
                <a:latin typeface="Arial" pitchFamily="34" charset="0"/>
                <a:cs typeface="Arial" pitchFamily="34" charset="0"/>
              </a:rPr>
              <a:t>Future:</a:t>
            </a: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Expand </a:t>
            </a:r>
            <a:r>
              <a:rPr lang="en-GB" sz="2800" b="1" dirty="0" smtClean="0">
                <a:solidFill>
                  <a:srgbClr val="C00000"/>
                </a:solidFill>
                <a:latin typeface="Arial" pitchFamily="34" charset="0"/>
                <a:cs typeface="Arial" pitchFamily="34" charset="0"/>
              </a:rPr>
              <a:t>subject matter </a:t>
            </a:r>
            <a:r>
              <a:rPr lang="en-GB" sz="2800" b="1" dirty="0" smtClean="0">
                <a:latin typeface="Arial" pitchFamily="34" charset="0"/>
                <a:cs typeface="Arial" pitchFamily="34" charset="0"/>
              </a:rPr>
              <a:t>for exercise (to include DNA analysis)</a:t>
            </a: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Increase the number of </a:t>
            </a:r>
            <a:r>
              <a:rPr lang="en-GB" sz="2800" b="1" dirty="0" smtClean="0">
                <a:solidFill>
                  <a:srgbClr val="006600"/>
                </a:solidFill>
                <a:latin typeface="Arial" pitchFamily="34" charset="0"/>
                <a:cs typeface="Arial" pitchFamily="34" charset="0"/>
              </a:rPr>
              <a:t>employers</a:t>
            </a:r>
            <a:r>
              <a:rPr lang="en-GB" sz="2800" b="1" dirty="0" smtClean="0">
                <a:latin typeface="Arial" pitchFamily="34" charset="0"/>
                <a:cs typeface="Arial" pitchFamily="34" charset="0"/>
              </a:rPr>
              <a:t> involved</a:t>
            </a: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Incorporate in “Graduate Development Programme” – </a:t>
            </a:r>
            <a:r>
              <a:rPr lang="en-GB" sz="2800" b="1" dirty="0" smtClean="0">
                <a:solidFill>
                  <a:srgbClr val="002060"/>
                </a:solidFill>
                <a:latin typeface="Arial" pitchFamily="34" charset="0"/>
                <a:cs typeface="Arial" pitchFamily="34" charset="0"/>
              </a:rPr>
              <a:t>year two support for employability</a:t>
            </a:r>
          </a:p>
          <a:p>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Encourage </a:t>
            </a:r>
            <a:r>
              <a:rPr lang="en-GB" sz="2800" b="1" dirty="0" smtClean="0">
                <a:solidFill>
                  <a:srgbClr val="006600"/>
                </a:solidFill>
                <a:latin typeface="Arial" pitchFamily="34" charset="0"/>
                <a:cs typeface="Arial" pitchFamily="34" charset="0"/>
              </a:rPr>
              <a:t>adoption by others  </a:t>
            </a:r>
          </a:p>
          <a:p>
            <a:pPr>
              <a:buFont typeface="Arial" pitchFamily="34" charset="0"/>
              <a:buChar char="•"/>
            </a:pPr>
            <a:endParaRPr lang="en-GB" sz="2800" b="1" dirty="0" smtClean="0">
              <a:latin typeface="Arial" pitchFamily="34" charset="0"/>
              <a:cs typeface="Arial" pitchFamily="34" charset="0"/>
            </a:endParaRPr>
          </a:p>
          <a:p>
            <a:pPr>
              <a:buFont typeface="Arial" pitchFamily="34" charset="0"/>
              <a:buChar char="•"/>
            </a:pPr>
            <a:r>
              <a:rPr lang="en-GB" sz="2800" b="1" dirty="0" smtClean="0">
                <a:latin typeface="Arial" pitchFamily="34" charset="0"/>
                <a:cs typeface="Arial" pitchFamily="34" charset="0"/>
              </a:rPr>
              <a:t> Encourage </a:t>
            </a:r>
            <a:r>
              <a:rPr lang="en-GB" sz="2800" b="1" dirty="0" smtClean="0">
                <a:solidFill>
                  <a:srgbClr val="C00000"/>
                </a:solidFill>
                <a:latin typeface="Arial" pitchFamily="34" charset="0"/>
                <a:cs typeface="Arial" pitchFamily="34" charset="0"/>
              </a:rPr>
              <a:t>collaborations/research/projects/</a:t>
            </a:r>
          </a:p>
          <a:p>
            <a:r>
              <a:rPr lang="en-GB" sz="2800" b="1" dirty="0" smtClean="0">
                <a:solidFill>
                  <a:srgbClr val="C00000"/>
                </a:solidFill>
                <a:latin typeface="Arial" pitchFamily="34" charset="0"/>
                <a:cs typeface="Arial" pitchFamily="34" charset="0"/>
              </a:rPr>
              <a:t>	work experience </a:t>
            </a:r>
            <a:r>
              <a:rPr lang="en-GB" sz="2800" b="1" dirty="0" smtClean="0">
                <a:latin typeface="Arial" pitchFamily="34" charset="0"/>
                <a:cs typeface="Arial" pitchFamily="34" charset="0"/>
              </a:rPr>
              <a:t>to follow this exercise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left)">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wipe(left)">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wipe(left)">
                                      <p:cBhvr>
                                        <p:cTn id="27" dur="500"/>
                                        <p:tgtEl>
                                          <p:spTgt spid="5">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wipe(left)">
                                      <p:cBhvr>
                                        <p:cTn id="32" dur="500"/>
                                        <p:tgtEl>
                                          <p:spTgt spid="5">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
                                            <p:txEl>
                                              <p:pRg st="11" end="11"/>
                                            </p:txEl>
                                          </p:spTgt>
                                        </p:tgtEl>
                                        <p:attrNameLst>
                                          <p:attrName>style.visibility</p:attrName>
                                        </p:attrNameLst>
                                      </p:cBhvr>
                                      <p:to>
                                        <p:strVal val="visible"/>
                                      </p:to>
                                    </p:set>
                                    <p:animEffect transition="in" filter="wipe(left)">
                                      <p:cBhvr>
                                        <p:cTn id="37"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5"/>
    </p:bldLst>
  </p:timing>
</p:sld>
</file>

<file path=ppt/theme/theme1.xml><?xml version="1.0" encoding="utf-8"?>
<a:theme xmlns:a="http://schemas.openxmlformats.org/drawingml/2006/main" name="Blank Presentation">
  <a:themeElements>
    <a:clrScheme name="Custom 4">
      <a:dk1>
        <a:srgbClr val="000000"/>
      </a:dk1>
      <a:lt1>
        <a:srgbClr val="FFFFFF"/>
      </a:lt1>
      <a:dk2>
        <a:srgbClr val="000000"/>
      </a:dk2>
      <a:lt2>
        <a:srgbClr val="808080"/>
      </a:lt2>
      <a:accent1>
        <a:srgbClr val="F57D25"/>
      </a:accent1>
      <a:accent2>
        <a:srgbClr val="8A7967"/>
      </a:accent2>
      <a:accent3>
        <a:srgbClr val="FFFFFF"/>
      </a:accent3>
      <a:accent4>
        <a:srgbClr val="FFFFFF"/>
      </a:accent4>
      <a:accent5>
        <a:srgbClr val="FFFFFF"/>
      </a:accent5>
      <a:accent6>
        <a:srgbClr val="FFFFFF"/>
      </a:accent6>
      <a:hlink>
        <a:srgbClr val="F57D25"/>
      </a:hlink>
      <a:folHlink>
        <a:srgbClr val="A9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2380</TotalTime>
  <Words>329</Words>
  <Application>Microsoft Office PowerPoint</Application>
  <PresentationFormat>On-screen Show (4:3)</PresentationFormat>
  <Paragraphs>118</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 Presentation</vt:lpstr>
      <vt:lpstr>PowerPoint Presentation</vt:lpstr>
      <vt:lpstr>PowerPoint Presentation</vt:lpstr>
      <vt:lpstr>PowerPoint Presentation</vt:lpstr>
      <vt:lpstr>     Aims:    </vt:lpstr>
      <vt:lpstr>     Approach:    </vt:lpstr>
      <vt:lpstr>PowerPoint Presentation</vt:lpstr>
      <vt:lpstr>PowerPoint Presentation</vt:lpstr>
      <vt:lpstr>PowerPoint Presentation</vt:lpstr>
      <vt:lpstr>PowerPoint Presentation</vt:lpstr>
      <vt:lpstr>PowerPoint Presentation</vt:lpstr>
      <vt:lpstr>PowerPoint Presentation</vt:lpstr>
    </vt:vector>
  </TitlesOfParts>
  <Company>hmg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duffin</dc:creator>
  <cp:lastModifiedBy>Ruth Waring</cp:lastModifiedBy>
  <cp:revision>153</cp:revision>
  <dcterms:created xsi:type="dcterms:W3CDTF">2011-02-22T13:53:57Z</dcterms:created>
  <dcterms:modified xsi:type="dcterms:W3CDTF">2012-06-15T14:30:32Z</dcterms:modified>
</cp:coreProperties>
</file>