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60" r:id="rId3"/>
    <p:sldId id="266" r:id="rId4"/>
    <p:sldId id="262" r:id="rId5"/>
    <p:sldId id="268" r:id="rId6"/>
    <p:sldId id="267" r:id="rId7"/>
    <p:sldId id="261" r:id="rId8"/>
    <p:sldId id="269" r:id="rId9"/>
    <p:sldId id="270" r:id="rId10"/>
    <p:sldId id="271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48674E-2313-4BBD-BE16-2FDE8B279594}" type="datetimeFigureOut">
              <a:rPr lang="en-GB" smtClean="0"/>
              <a:pPr/>
              <a:t>15/06/2012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22B791-5F1C-41F4-832D-374C613F27C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1913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DB5938-2BBA-4D17-BB5F-C89C540A08D5}" type="datetimeFigureOut">
              <a:rPr lang="en-GB" smtClean="0"/>
              <a:pPr/>
              <a:t>15/06/2012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E0AF37-3176-484C-A219-440D1975979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DB5938-2BBA-4D17-BB5F-C89C540A08D5}" type="datetimeFigureOut">
              <a:rPr lang="en-GB" smtClean="0"/>
              <a:pPr/>
              <a:t>15/06/2012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E0AF37-3176-484C-A219-440D1975979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DB5938-2BBA-4D17-BB5F-C89C540A08D5}" type="datetimeFigureOut">
              <a:rPr lang="en-GB" smtClean="0"/>
              <a:pPr/>
              <a:t>15/06/2012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E0AF37-3176-484C-A219-440D1975979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DB5938-2BBA-4D17-BB5F-C89C540A08D5}" type="datetimeFigureOut">
              <a:rPr lang="en-GB" smtClean="0"/>
              <a:pPr/>
              <a:t>15/06/2012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E0AF37-3176-484C-A219-440D1975979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DB5938-2BBA-4D17-BB5F-C89C540A08D5}" type="datetimeFigureOut">
              <a:rPr lang="en-GB" smtClean="0"/>
              <a:pPr/>
              <a:t>15/06/2012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E0AF37-3176-484C-A219-440D1975979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DB5938-2BBA-4D17-BB5F-C89C540A08D5}" type="datetimeFigureOut">
              <a:rPr lang="en-GB" smtClean="0"/>
              <a:pPr/>
              <a:t>15/06/2012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E0AF37-3176-484C-A219-440D1975979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DB5938-2BBA-4D17-BB5F-C89C540A08D5}" type="datetimeFigureOut">
              <a:rPr lang="en-GB" smtClean="0"/>
              <a:pPr/>
              <a:t>15/06/2012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E0AF37-3176-484C-A219-440D1975979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DB5938-2BBA-4D17-BB5F-C89C540A08D5}" type="datetimeFigureOut">
              <a:rPr lang="en-GB" smtClean="0"/>
              <a:pPr/>
              <a:t>15/06/2012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E0AF37-3176-484C-A219-440D1975979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DB5938-2BBA-4D17-BB5F-C89C540A08D5}" type="datetimeFigureOut">
              <a:rPr lang="en-GB" smtClean="0"/>
              <a:pPr/>
              <a:t>15/06/2012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E0AF37-3176-484C-A219-440D1975979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DB5938-2BBA-4D17-BB5F-C89C540A08D5}" type="datetimeFigureOut">
              <a:rPr lang="en-GB" smtClean="0"/>
              <a:pPr/>
              <a:t>15/06/2012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E0AF37-3176-484C-A219-440D1975979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62DB5938-2BBA-4D17-BB5F-C89C540A08D5}" type="datetimeFigureOut">
              <a:rPr lang="en-GB" smtClean="0"/>
              <a:pPr/>
              <a:t>15/06/2012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28E0AF37-3176-484C-A219-440D1975979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2DB5938-2BBA-4D17-BB5F-C89C540A08D5}" type="datetimeFigureOut">
              <a:rPr lang="en-GB" smtClean="0"/>
              <a:pPr/>
              <a:t>15/06/2012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28E0AF37-3176-484C-A219-440D19759791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lue background (public domain image).jpg"/>
          <p:cNvPicPr>
            <a:picLocks noChangeAspect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scene3d>
            <a:camera prst="orthographicFront"/>
            <a:lightRig rig="threePt" dir="t"/>
          </a:scene3d>
          <a:sp3d prstMaterial="dkEdge">
            <a:bevelT/>
            <a:bevelB/>
          </a:sp3d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1484784"/>
            <a:ext cx="8496944" cy="2304256"/>
          </a:xfrm>
        </p:spPr>
        <p:txBody>
          <a:bodyPr/>
          <a:lstStyle/>
          <a:p>
            <a:r>
              <a:rPr lang="en-GB" sz="3200" cap="none" dirty="0" smtClean="0"/>
              <a:t>Reviewing</a:t>
            </a:r>
            <a:r>
              <a:rPr lang="en-GB" sz="3600" dirty="0" smtClean="0"/>
              <a:t> </a:t>
            </a:r>
            <a:br>
              <a:rPr lang="en-GB" sz="3600" dirty="0" smtClean="0"/>
            </a:br>
            <a:r>
              <a:rPr lang="en-GB" sz="3600" dirty="0" smtClean="0">
                <a:solidFill>
                  <a:schemeClr val="tx1"/>
                </a:solidFill>
              </a:rPr>
              <a:t>Employer Engagement </a:t>
            </a:r>
            <a:r>
              <a:rPr lang="en-GB" sz="3200" cap="none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in</a:t>
            </a:r>
            <a:r>
              <a:rPr lang="en-GB" sz="3600" dirty="0" smtClean="0">
                <a:solidFill>
                  <a:schemeClr val="tx1"/>
                </a:solidFill>
              </a:rPr>
              <a:t> Student projects </a:t>
            </a:r>
            <a:br>
              <a:rPr lang="en-GB" sz="3600" dirty="0" smtClean="0">
                <a:solidFill>
                  <a:schemeClr val="tx1"/>
                </a:solidFill>
              </a:rPr>
            </a:br>
            <a:r>
              <a:rPr lang="en-GB" sz="3200" cap="none" dirty="0" smtClean="0"/>
              <a:t>at the University of Exeter</a:t>
            </a:r>
            <a:endParaRPr lang="en-GB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3284984"/>
            <a:ext cx="7772400" cy="1508760"/>
          </a:xfrm>
        </p:spPr>
        <p:txBody>
          <a:bodyPr>
            <a:normAutofit/>
          </a:bodyPr>
          <a:lstStyle/>
          <a:p>
            <a:pPr algn="r"/>
            <a:r>
              <a:rPr lang="en-GB" sz="2800" dirty="0" smtClean="0">
                <a:ea typeface="MS Gothic" pitchFamily="49" charset="-128"/>
                <a:cs typeface="Arial Unicode MS" pitchFamily="34" charset="-128"/>
              </a:rPr>
              <a:t>Breaking down the barriers to </a:t>
            </a:r>
          </a:p>
          <a:p>
            <a:pPr algn="r"/>
            <a:r>
              <a:rPr lang="en-GB" sz="2800" dirty="0" smtClean="0">
                <a:ea typeface="MS Gothic" pitchFamily="49" charset="-128"/>
                <a:cs typeface="Arial Unicode MS" pitchFamily="34" charset="-128"/>
              </a:rPr>
              <a:t>collaboration with industry</a:t>
            </a:r>
          </a:p>
        </p:txBody>
      </p:sp>
      <p:pic>
        <p:nvPicPr>
          <p:cNvPr id="5" name="Picture 4" descr="Generic_black_logo6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948264" y="260648"/>
            <a:ext cx="1965960" cy="746760"/>
          </a:xfrm>
          <a:prstGeom prst="rect">
            <a:avLst/>
          </a:prstGeom>
          <a:effectLst>
            <a:outerShdw blurRad="152400" dist="190500" dir="8040000" sx="101000" sy="101000" algn="tr" rotWithShape="0">
              <a:prstClr val="black">
                <a:alpha val="68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lue background (public domain image).jpg"/>
          <p:cNvPicPr>
            <a:picLocks noChangeAspect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scene3d>
            <a:camera prst="orthographicFront"/>
            <a:lightRig rig="threePt" dir="t"/>
          </a:scene3d>
          <a:sp3d prstMaterial="dkEdge">
            <a:bevelT/>
            <a:bevelB/>
          </a:sp3d>
        </p:spPr>
      </p:pic>
      <p:pic>
        <p:nvPicPr>
          <p:cNvPr id="5" name="Picture 4" descr="Generic_black_logo6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948264" y="260648"/>
            <a:ext cx="1965960" cy="746760"/>
          </a:xfrm>
          <a:prstGeom prst="rect">
            <a:avLst/>
          </a:prstGeom>
          <a:effectLst>
            <a:outerShdw blurRad="152400" dist="190500" dir="8040000" sx="101000" sy="101000" algn="tr" rotWithShape="0">
              <a:prstClr val="black">
                <a:alpha val="68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6" name="TextBox 5"/>
          <p:cNvSpPr txBox="1"/>
          <p:nvPr/>
        </p:nvSpPr>
        <p:spPr>
          <a:xfrm>
            <a:off x="0" y="1844824"/>
            <a:ext cx="4536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latin typeface="+mj-lt"/>
              </a:rPr>
              <a:t>STUDENT PROJECTS</a:t>
            </a:r>
            <a:endParaRPr lang="en-GB" sz="2800" b="1" dirty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07704" y="2564904"/>
            <a:ext cx="6984776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indent="-266700">
              <a:spcBef>
                <a:spcPts val="600"/>
              </a:spcBef>
            </a:pPr>
            <a:r>
              <a:rPr lang="en-GB" sz="2000" b="1" dirty="0" smtClean="0"/>
              <a:t>Overall Findings from the Review</a:t>
            </a:r>
          </a:p>
          <a:p>
            <a:pPr indent="266700">
              <a:spcBef>
                <a:spcPts val="600"/>
              </a:spcBef>
              <a:buFont typeface="Wingdings" pitchFamily="2" charset="2"/>
              <a:buChar char="Ø"/>
            </a:pPr>
            <a:r>
              <a:rPr lang="en-GB" sz="1600" dirty="0" smtClean="0"/>
              <a:t>In the survey and interviews, students focused more on the project</a:t>
            </a:r>
          </a:p>
          <a:p>
            <a:pPr indent="266700">
              <a:spcBef>
                <a:spcPts val="600"/>
              </a:spcBef>
            </a:pPr>
            <a:r>
              <a:rPr lang="en-GB" sz="1600" dirty="0" smtClean="0"/>
              <a:t>structure - including timeliness of deadlines -and motivation.</a:t>
            </a:r>
          </a:p>
          <a:p>
            <a:pPr indent="266700">
              <a:spcBef>
                <a:spcPts val="600"/>
              </a:spcBef>
              <a:buFont typeface="Wingdings" pitchFamily="2" charset="2"/>
              <a:buChar char="Ø"/>
            </a:pPr>
            <a:r>
              <a:rPr lang="en-GB" sz="1600" dirty="0" smtClean="0"/>
              <a:t>Staff members generally raised more concerns about intellectual</a:t>
            </a:r>
          </a:p>
          <a:p>
            <a:pPr indent="266700">
              <a:spcBef>
                <a:spcPts val="600"/>
              </a:spcBef>
            </a:pPr>
            <a:r>
              <a:rPr lang="en-GB" sz="1600" dirty="0" smtClean="0"/>
              <a:t>property and building relationships with industrial partners through </a:t>
            </a:r>
          </a:p>
          <a:p>
            <a:pPr indent="266700">
              <a:spcBef>
                <a:spcPts val="600"/>
              </a:spcBef>
            </a:pPr>
            <a:r>
              <a:rPr lang="en-GB" sz="1600" dirty="0" smtClean="0"/>
              <a:t>student projects.</a:t>
            </a:r>
          </a:p>
          <a:p>
            <a:pPr indent="266700">
              <a:spcBef>
                <a:spcPts val="600"/>
              </a:spcBef>
              <a:buFont typeface="Wingdings" pitchFamily="2" charset="2"/>
              <a:buChar char="Ø"/>
            </a:pPr>
            <a:r>
              <a:rPr lang="en-GB" sz="1600" dirty="0" smtClean="0"/>
              <a:t>All participants in the review felt that industry-linked student projects</a:t>
            </a:r>
          </a:p>
          <a:p>
            <a:pPr indent="266700">
              <a:spcBef>
                <a:spcPts val="600"/>
              </a:spcBef>
            </a:pPr>
            <a:r>
              <a:rPr lang="en-GB" sz="1600" dirty="0" smtClean="0"/>
              <a:t>required improvement in some way,</a:t>
            </a:r>
          </a:p>
          <a:p>
            <a:pPr indent="266700">
              <a:spcBef>
                <a:spcPts val="600"/>
              </a:spcBef>
              <a:buFont typeface="Wingdings" pitchFamily="2" charset="2"/>
              <a:buChar char="Ø"/>
            </a:pPr>
            <a:r>
              <a:rPr lang="en-GB" sz="1600" dirty="0" smtClean="0"/>
              <a:t>Most staff felt that more support from College management  was </a:t>
            </a:r>
          </a:p>
          <a:p>
            <a:pPr indent="266700">
              <a:spcBef>
                <a:spcPts val="600"/>
              </a:spcBef>
            </a:pPr>
            <a:r>
              <a:rPr lang="en-GB" sz="1600" dirty="0" smtClean="0"/>
              <a:t>required, but emphasised the importance that  this did not lead to an</a:t>
            </a:r>
          </a:p>
          <a:p>
            <a:pPr indent="266700">
              <a:spcBef>
                <a:spcPts val="600"/>
              </a:spcBef>
            </a:pPr>
            <a:r>
              <a:rPr lang="en-GB" sz="1600" dirty="0" smtClean="0"/>
              <a:t> increase in bureaucracy!</a:t>
            </a:r>
            <a:endParaRPr lang="en-GB" sz="1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lue background (public domain image).jpg"/>
          <p:cNvPicPr>
            <a:picLocks noChangeAspect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scene3d>
            <a:camera prst="orthographicFront"/>
            <a:lightRig rig="threePt" dir="t"/>
          </a:scene3d>
          <a:sp3d prstMaterial="dkEdge">
            <a:bevelT/>
            <a:bevelB/>
          </a:sp3d>
        </p:spPr>
      </p:pic>
      <p:pic>
        <p:nvPicPr>
          <p:cNvPr id="5" name="Picture 4" descr="Generic_black_logo6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948264" y="260648"/>
            <a:ext cx="1965960" cy="746760"/>
          </a:xfrm>
          <a:prstGeom prst="rect">
            <a:avLst/>
          </a:prstGeom>
          <a:effectLst>
            <a:outerShdw blurRad="152400" dist="190500" dir="8040000" sx="101000" sy="101000" algn="tr" rotWithShape="0">
              <a:prstClr val="black">
                <a:alpha val="68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771800" y="1628800"/>
            <a:ext cx="6190456" cy="1787798"/>
          </a:xfrm>
        </p:spPr>
        <p:txBody>
          <a:bodyPr/>
          <a:lstStyle/>
          <a:p>
            <a:pPr algn="r"/>
            <a:r>
              <a:rPr lang="en-GB" sz="2800" b="1" dirty="0" smtClean="0">
                <a:solidFill>
                  <a:schemeClr val="tx1"/>
                </a:solidFill>
              </a:rPr>
              <a:t>PROJECTS WITHOUT BORDERS: UNDERSTANDING HOW UNDERGRADUATE PROJECTS DIFFER ACROSS STEM DISCIPLINES</a:t>
            </a:r>
            <a:endParaRPr lang="en-GB" sz="2800" b="1" dirty="0">
              <a:solidFill>
                <a:schemeClr val="tx1"/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idx="2"/>
          </p:nvPr>
        </p:nvSpPr>
        <p:spPr>
          <a:xfrm>
            <a:off x="179512" y="3645024"/>
            <a:ext cx="8712968" cy="2880320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buClr>
                <a:schemeClr val="tx1"/>
              </a:buClr>
            </a:pPr>
            <a:r>
              <a:rPr lang="en-GB" sz="2000" b="1" dirty="0" smtClean="0"/>
              <a:t>Project Aims</a:t>
            </a:r>
          </a:p>
          <a:p>
            <a:pPr marL="360363" indent="-306388">
              <a:spcBef>
                <a:spcPts val="600"/>
              </a:spcBef>
              <a:buClr>
                <a:schemeClr val="tx1"/>
              </a:buClr>
              <a:buFont typeface="Wingdings" pitchFamily="2" charset="2"/>
              <a:buChar char="Ø"/>
            </a:pPr>
            <a:r>
              <a:rPr lang="en-GB" sz="1600" dirty="0" smtClean="0"/>
              <a:t>To improve the quantity and quality of industrial involvement in student projects in the College of Engineering, Mathematics and Physical Sciences.</a:t>
            </a:r>
          </a:p>
          <a:p>
            <a:pPr marL="360363" indent="-306388">
              <a:spcBef>
                <a:spcPts val="600"/>
              </a:spcBef>
              <a:buClr>
                <a:schemeClr val="tx1"/>
              </a:buClr>
              <a:buFont typeface="Wingdings" pitchFamily="2" charset="2"/>
              <a:buChar char="Ø"/>
            </a:pPr>
            <a:r>
              <a:rPr lang="en-GB" sz="1600" dirty="0" smtClean="0"/>
              <a:t>Discover the specific barriers to engagement for different types of project.</a:t>
            </a:r>
          </a:p>
          <a:p>
            <a:pPr marL="360363" indent="-306388">
              <a:spcBef>
                <a:spcPts val="600"/>
              </a:spcBef>
              <a:buClr>
                <a:schemeClr val="tx1"/>
              </a:buClr>
              <a:buFont typeface="Wingdings" pitchFamily="2" charset="2"/>
              <a:buChar char="Ø"/>
            </a:pPr>
            <a:r>
              <a:rPr lang="en-GB" sz="1600" dirty="0" smtClean="0"/>
              <a:t>Research best practice to overcome these barriers, both within the university and in the available literature.</a:t>
            </a:r>
          </a:p>
          <a:p>
            <a:pPr marL="360363" indent="-306388">
              <a:spcBef>
                <a:spcPts val="600"/>
              </a:spcBef>
              <a:buClr>
                <a:schemeClr val="tx1"/>
              </a:buClr>
              <a:buFont typeface="Wingdings" pitchFamily="2" charset="2"/>
              <a:buChar char="Ø"/>
            </a:pPr>
            <a:r>
              <a:rPr lang="en-GB" sz="1600" dirty="0" smtClean="0"/>
              <a:t>Build a guide to enable different types of projects to be compared with these best practice examples, and to draw on </a:t>
            </a:r>
            <a:r>
              <a:rPr lang="en-GB" sz="1600" i="1" dirty="0" smtClean="0"/>
              <a:t>relevant</a:t>
            </a:r>
            <a:r>
              <a:rPr lang="en-GB" sz="1600" dirty="0" smtClean="0"/>
              <a:t>  recommendations.</a:t>
            </a:r>
          </a:p>
          <a:p>
            <a:pPr marL="360363" indent="-306388">
              <a:spcBef>
                <a:spcPts val="600"/>
              </a:spcBef>
              <a:buClr>
                <a:schemeClr val="tx1"/>
              </a:buClr>
              <a:buFont typeface="Wingdings" pitchFamily="2" charset="2"/>
              <a:buChar char="Ø"/>
            </a:pPr>
            <a:r>
              <a:rPr lang="en-GB" sz="1600" dirty="0" smtClean="0"/>
              <a:t>Ensure that this information is easily accessible</a:t>
            </a:r>
            <a:endParaRPr lang="en-GB" sz="1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lue background (public domain image).jpg"/>
          <p:cNvPicPr>
            <a:picLocks noChangeAspect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scene3d>
            <a:camera prst="orthographicFront"/>
            <a:lightRig rig="threePt" dir="t"/>
          </a:scene3d>
          <a:sp3d prstMaterial="dkEdge">
            <a:bevelT/>
            <a:bevelB/>
          </a:sp3d>
        </p:spPr>
      </p:pic>
      <p:pic>
        <p:nvPicPr>
          <p:cNvPr id="5" name="Picture 4" descr="Generic_black_logo6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948264" y="260648"/>
            <a:ext cx="1965960" cy="746760"/>
          </a:xfrm>
          <a:prstGeom prst="rect">
            <a:avLst/>
          </a:prstGeom>
          <a:effectLst>
            <a:outerShdw blurRad="152400" dist="190500" dir="8040000" sx="101000" sy="101000" algn="tr" rotWithShape="0">
              <a:prstClr val="black">
                <a:alpha val="68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4067944" y="1556792"/>
            <a:ext cx="4824536" cy="855786"/>
          </a:xfrm>
        </p:spPr>
        <p:txBody>
          <a:bodyPr>
            <a:noAutofit/>
          </a:bodyPr>
          <a:lstStyle/>
          <a:p>
            <a:r>
              <a:rPr lang="en-GB" sz="3200" dirty="0" smtClean="0">
                <a:solidFill>
                  <a:schemeClr val="tx1"/>
                </a:solidFill>
              </a:rPr>
              <a:t>STUDENT PROJECTS</a:t>
            </a:r>
          </a:p>
          <a:p>
            <a:endParaRPr lang="en-GB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251520" y="2518350"/>
            <a:ext cx="6696744" cy="40472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GB" sz="2400" b="1" dirty="0" smtClean="0"/>
              <a:t>Rationale for a Review</a:t>
            </a:r>
            <a:endParaRPr lang="en-GB" sz="1000" b="1" dirty="0" smtClean="0"/>
          </a:p>
          <a:p>
            <a:pPr marL="268288" indent="-268288">
              <a:spcBef>
                <a:spcPts val="600"/>
              </a:spcBef>
              <a:buFont typeface="Wingdings" pitchFamily="2" charset="2"/>
              <a:buChar char="Ø"/>
            </a:pPr>
            <a:r>
              <a:rPr lang="en-GB" sz="1600" dirty="0" smtClean="0"/>
              <a:t>Employability is high on the University’s agenda and improving links with industry is thought to be a key factor in boosting this.</a:t>
            </a:r>
          </a:p>
          <a:p>
            <a:pPr marL="268288" indent="-268288">
              <a:spcBef>
                <a:spcPts val="600"/>
              </a:spcBef>
              <a:buFont typeface="Wingdings" pitchFamily="2" charset="2"/>
              <a:buChar char="Ø"/>
            </a:pPr>
            <a:r>
              <a:rPr lang="en-GB" sz="1600" dirty="0" smtClean="0"/>
              <a:t>Student research projects are a key component of most College students’ degrees – many of these have an element of industrial input.</a:t>
            </a:r>
          </a:p>
          <a:p>
            <a:pPr marL="268288" indent="-268288">
              <a:spcBef>
                <a:spcPts val="600"/>
              </a:spcBef>
              <a:buFont typeface="Wingdings" pitchFamily="2" charset="2"/>
              <a:buChar char="Ø"/>
            </a:pPr>
            <a:r>
              <a:rPr lang="en-GB" sz="1600" dirty="0" smtClean="0"/>
              <a:t>However, projects with a true industry focus in the College are relatively rare outside Camborne School of Mines (CSM).</a:t>
            </a:r>
          </a:p>
          <a:p>
            <a:pPr marL="268288" indent="-268288">
              <a:spcBef>
                <a:spcPts val="600"/>
              </a:spcBef>
              <a:buFont typeface="Wingdings" pitchFamily="2" charset="2"/>
              <a:buChar char="Ø"/>
            </a:pPr>
            <a:r>
              <a:rPr lang="en-GB" sz="1600" dirty="0" smtClean="0"/>
              <a:t>A review is needed to understand why some this discrepancy exists, and why some projects undertaken in collaboration with industry struggle to succeed.</a:t>
            </a:r>
          </a:p>
          <a:p>
            <a:pPr marL="268288" indent="-268288">
              <a:spcBef>
                <a:spcPts val="600"/>
              </a:spcBef>
              <a:buFont typeface="Wingdings" pitchFamily="2" charset="2"/>
              <a:buChar char="Ø"/>
            </a:pPr>
            <a:r>
              <a:rPr lang="en-GB" sz="1600" dirty="0" smtClean="0"/>
              <a:t>Using the review to improve the number and quality of these projects will better our students’ chances of engaging with industry during their degree.</a:t>
            </a:r>
            <a:endParaRPr lang="en-GB" sz="1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lue background (public domain image).jpg"/>
          <p:cNvPicPr>
            <a:picLocks noChangeAspect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scene3d>
            <a:camera prst="orthographicFront"/>
            <a:lightRig rig="threePt" dir="t"/>
          </a:scene3d>
          <a:sp3d prstMaterial="dkEdge">
            <a:bevelT/>
            <a:bevelB/>
          </a:sp3d>
        </p:spPr>
      </p:pic>
      <p:pic>
        <p:nvPicPr>
          <p:cNvPr id="5" name="Picture 4" descr="Generic_black_logo6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948264" y="260648"/>
            <a:ext cx="1965960" cy="746760"/>
          </a:xfrm>
          <a:prstGeom prst="rect">
            <a:avLst/>
          </a:prstGeom>
          <a:effectLst>
            <a:outerShdw blurRad="152400" dist="190500" dir="8040000" sx="101000" sy="101000" algn="tr" rotWithShape="0">
              <a:prstClr val="black">
                <a:alpha val="68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323528" y="1556792"/>
            <a:ext cx="4824536" cy="855786"/>
          </a:xfrm>
        </p:spPr>
        <p:txBody>
          <a:bodyPr>
            <a:noAutofit/>
          </a:bodyPr>
          <a:lstStyle/>
          <a:p>
            <a:r>
              <a:rPr lang="en-GB" sz="3200" dirty="0" smtClean="0">
                <a:solidFill>
                  <a:schemeClr val="tx1"/>
                </a:solidFill>
              </a:rPr>
              <a:t>STUDENT PROJECTS</a:t>
            </a:r>
          </a:p>
          <a:p>
            <a:endParaRPr lang="en-GB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3347864" y="2564904"/>
            <a:ext cx="5400600" cy="4601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GB" sz="2400" b="1" dirty="0" smtClean="0"/>
              <a:t>Review Steps</a:t>
            </a:r>
            <a:endParaRPr lang="en-GB" sz="1000" b="1" dirty="0" smtClean="0"/>
          </a:p>
          <a:p>
            <a:pPr marL="266700" indent="-266700">
              <a:spcBef>
                <a:spcPts val="600"/>
              </a:spcBef>
              <a:buFont typeface="Wingdings" pitchFamily="2" charset="2"/>
              <a:buChar char="Ø"/>
            </a:pPr>
            <a:r>
              <a:rPr lang="en-GB" sz="1600" dirty="0" smtClean="0"/>
              <a:t>Determining depth and breadth of review.</a:t>
            </a:r>
          </a:p>
          <a:p>
            <a:pPr marL="723900" lvl="1" indent="-266700">
              <a:spcBef>
                <a:spcPts val="600"/>
              </a:spcBef>
              <a:buFont typeface="Wingdings" pitchFamily="2" charset="2"/>
              <a:buChar char="Ø"/>
            </a:pPr>
            <a:r>
              <a:rPr lang="en-GB" sz="1600" dirty="0" smtClean="0"/>
              <a:t>Focusing on staff and student perspectives.</a:t>
            </a:r>
          </a:p>
          <a:p>
            <a:pPr marL="266700" indent="-266700">
              <a:spcBef>
                <a:spcPts val="600"/>
              </a:spcBef>
              <a:buFont typeface="Wingdings" pitchFamily="2" charset="2"/>
              <a:buChar char="Ø"/>
            </a:pPr>
            <a:r>
              <a:rPr lang="en-GB" sz="1600" dirty="0" smtClean="0"/>
              <a:t>Student questionnaires to Engineering students.</a:t>
            </a:r>
          </a:p>
          <a:p>
            <a:pPr marL="266700" indent="-266700">
              <a:spcBef>
                <a:spcPts val="600"/>
              </a:spcBef>
              <a:buFont typeface="Wingdings" pitchFamily="2" charset="2"/>
              <a:buChar char="Ø"/>
            </a:pPr>
            <a:r>
              <a:rPr lang="en-GB" sz="1600" dirty="0" smtClean="0"/>
              <a:t>In depth interviews with Engineering students.</a:t>
            </a:r>
          </a:p>
          <a:p>
            <a:pPr marL="266700" indent="-266700">
              <a:spcBef>
                <a:spcPts val="600"/>
              </a:spcBef>
              <a:buFont typeface="Wingdings" pitchFamily="2" charset="2"/>
              <a:buChar char="Ø"/>
            </a:pPr>
            <a:r>
              <a:rPr lang="en-GB" sz="1600" dirty="0" smtClean="0"/>
              <a:t>In depth interviews with Engineering staff who had supervised industry-linked student projects.</a:t>
            </a:r>
          </a:p>
          <a:p>
            <a:pPr marL="266700" indent="-266700">
              <a:spcBef>
                <a:spcPts val="600"/>
              </a:spcBef>
              <a:buFont typeface="Wingdings" pitchFamily="2" charset="2"/>
              <a:buChar char="Ø"/>
            </a:pPr>
            <a:r>
              <a:rPr lang="en-GB" sz="1600" dirty="0" smtClean="0"/>
              <a:t>In depth interviews with </a:t>
            </a:r>
            <a:r>
              <a:rPr lang="en-GB" sz="1600" dirty="0" err="1" smtClean="0"/>
              <a:t>Tremough</a:t>
            </a:r>
            <a:r>
              <a:rPr lang="en-GB" sz="1600" dirty="0" smtClean="0"/>
              <a:t> campus staff to discuss the approaches to projects at CSM.</a:t>
            </a:r>
          </a:p>
          <a:p>
            <a:pPr marL="266700" indent="-266700">
              <a:spcBef>
                <a:spcPts val="600"/>
              </a:spcBef>
              <a:buFont typeface="Wingdings" pitchFamily="2" charset="2"/>
              <a:buChar char="Ø"/>
            </a:pPr>
            <a:r>
              <a:rPr lang="en-GB" sz="1600" dirty="0" smtClean="0"/>
              <a:t>Interdisciplinary forum-style meeting to determine common student project issues across the disciplines within the College.</a:t>
            </a:r>
          </a:p>
          <a:p>
            <a:pPr marL="266700" indent="-266700">
              <a:spcBef>
                <a:spcPts val="600"/>
              </a:spcBef>
              <a:buFont typeface="Wingdings" pitchFamily="2" charset="2"/>
              <a:buChar char="Ø"/>
            </a:pPr>
            <a:endParaRPr lang="en-GB" sz="1600" b="1" dirty="0" smtClean="0"/>
          </a:p>
          <a:p>
            <a:pPr marL="266700" indent="-266700">
              <a:spcBef>
                <a:spcPts val="600"/>
              </a:spcBef>
              <a:buFont typeface="Wingdings" pitchFamily="2" charset="2"/>
              <a:buChar char="Ø"/>
            </a:pPr>
            <a:endParaRPr lang="en-GB" sz="1600" dirty="0" smtClean="0"/>
          </a:p>
          <a:p>
            <a:pPr>
              <a:buFont typeface="Wingdings" pitchFamily="2" charset="2"/>
              <a:buChar char="Ø"/>
            </a:pPr>
            <a:endParaRPr lang="en-GB" sz="16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lue background (public domain image).jpg"/>
          <p:cNvPicPr>
            <a:picLocks noChangeAspect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scene3d>
            <a:camera prst="orthographicFront"/>
            <a:lightRig rig="threePt" dir="t"/>
          </a:scene3d>
          <a:sp3d prstMaterial="dkEdge">
            <a:bevelT/>
            <a:bevelB/>
          </a:sp3d>
        </p:spPr>
      </p:pic>
      <p:pic>
        <p:nvPicPr>
          <p:cNvPr id="5" name="Picture 4" descr="Generic_black_logo6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948264" y="260648"/>
            <a:ext cx="1965960" cy="746760"/>
          </a:xfrm>
          <a:prstGeom prst="rect">
            <a:avLst/>
          </a:prstGeom>
          <a:effectLst>
            <a:outerShdw blurRad="152400" dist="190500" dir="8040000" sx="101000" sy="101000" algn="tr" rotWithShape="0">
              <a:prstClr val="black">
                <a:alpha val="68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323528" y="1772816"/>
            <a:ext cx="4824536" cy="855786"/>
          </a:xfrm>
        </p:spPr>
        <p:txBody>
          <a:bodyPr>
            <a:noAutofit/>
          </a:bodyPr>
          <a:lstStyle/>
          <a:p>
            <a:r>
              <a:rPr lang="en-GB" sz="3200" dirty="0" smtClean="0">
                <a:solidFill>
                  <a:schemeClr val="tx1"/>
                </a:solidFill>
              </a:rPr>
              <a:t>STUDENT PROJECTS</a:t>
            </a:r>
          </a:p>
          <a:p>
            <a:endParaRPr lang="en-GB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251520" y="2420888"/>
            <a:ext cx="669674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Results from Student Questionnaires</a:t>
            </a:r>
          </a:p>
          <a:p>
            <a:endParaRPr lang="en-GB" sz="1000" b="1" dirty="0" smtClean="0"/>
          </a:p>
          <a:p>
            <a:pPr marL="269875" indent="-269875">
              <a:buFont typeface="Wingdings" pitchFamily="2" charset="2"/>
              <a:buChar char="Ø"/>
            </a:pPr>
            <a:r>
              <a:rPr lang="en-GB" sz="1600" dirty="0" smtClean="0"/>
              <a:t>The majority of students who have had involvement with industry are positive about their experience. Some reasons include:</a:t>
            </a:r>
          </a:p>
          <a:p>
            <a:pPr lvl="1" indent="266700">
              <a:buFont typeface="Wingdings" pitchFamily="2" charset="2"/>
              <a:buChar char="Ø"/>
            </a:pPr>
            <a:r>
              <a:rPr lang="en-GB" sz="1600" dirty="0" smtClean="0"/>
              <a:t>Improved employability.</a:t>
            </a:r>
          </a:p>
          <a:p>
            <a:pPr lvl="1" indent="266700">
              <a:buFont typeface="Wingdings" pitchFamily="2" charset="2"/>
              <a:buChar char="Ø"/>
            </a:pPr>
            <a:r>
              <a:rPr lang="en-GB" sz="1600" dirty="0" smtClean="0"/>
              <a:t>Good relationship with the industrial partner.</a:t>
            </a:r>
          </a:p>
          <a:p>
            <a:pPr lvl="1" indent="266700">
              <a:buFont typeface="Wingdings" pitchFamily="2" charset="2"/>
              <a:buChar char="Ø"/>
            </a:pPr>
            <a:r>
              <a:rPr lang="en-GB" sz="1600" dirty="0" smtClean="0"/>
              <a:t>Good general experience.</a:t>
            </a:r>
          </a:p>
          <a:p>
            <a:pPr lvl="1" indent="266700">
              <a:buFont typeface="Wingdings" pitchFamily="2" charset="2"/>
              <a:buChar char="Ø"/>
            </a:pPr>
            <a:r>
              <a:rPr lang="en-GB" sz="1600" dirty="0" smtClean="0"/>
              <a:t>Enjoyable/something different.</a:t>
            </a:r>
          </a:p>
          <a:p>
            <a:pPr lvl="1" indent="266700">
              <a:buFont typeface="Wingdings" pitchFamily="2" charset="2"/>
              <a:buChar char="Ø"/>
            </a:pPr>
            <a:r>
              <a:rPr lang="en-GB" sz="1600" dirty="0" smtClean="0"/>
              <a:t>Learnt new skills.</a:t>
            </a:r>
          </a:p>
          <a:p>
            <a:pPr marL="0" lvl="1" indent="266700">
              <a:buFont typeface="Wingdings" pitchFamily="2" charset="2"/>
              <a:buChar char="Ø"/>
            </a:pPr>
            <a:r>
              <a:rPr lang="en-GB" sz="1600" dirty="0" smtClean="0"/>
              <a:t> Some challenges students said they faced were:</a:t>
            </a:r>
          </a:p>
          <a:p>
            <a:pPr lvl="1" indent="266700">
              <a:buFont typeface="Wingdings" pitchFamily="2" charset="2"/>
              <a:buChar char="Ø"/>
            </a:pPr>
            <a:r>
              <a:rPr lang="en-GB" sz="1600" dirty="0" smtClean="0"/>
              <a:t>Difficulty in obtaining assistance from the industrial partner when</a:t>
            </a:r>
          </a:p>
          <a:p>
            <a:pPr lvl="1" indent="266700"/>
            <a:r>
              <a:rPr lang="en-GB" sz="1600" dirty="0" smtClean="0"/>
              <a:t>they needed it.</a:t>
            </a:r>
          </a:p>
          <a:p>
            <a:pPr lvl="1" indent="266700">
              <a:buFont typeface="Wingdings" pitchFamily="2" charset="2"/>
              <a:buChar char="Ø"/>
            </a:pPr>
            <a:r>
              <a:rPr lang="en-GB" sz="1600" dirty="0" smtClean="0"/>
              <a:t>Difficulty in initially engaging a business to collaborate on a </a:t>
            </a:r>
          </a:p>
          <a:p>
            <a:pPr lvl="1" indent="266700"/>
            <a:r>
              <a:rPr lang="en-GB" sz="1600" dirty="0" smtClean="0"/>
              <a:t>project.</a:t>
            </a:r>
          </a:p>
          <a:p>
            <a:pPr indent="266700">
              <a:buFont typeface="Wingdings" pitchFamily="2" charset="2"/>
              <a:buChar char="Ø"/>
            </a:pPr>
            <a:r>
              <a:rPr lang="en-GB" sz="1600" dirty="0" smtClean="0"/>
              <a:t>Small sample – while we had a 50% response rate to the </a:t>
            </a:r>
          </a:p>
          <a:p>
            <a:pPr indent="266700"/>
            <a:r>
              <a:rPr lang="en-GB" sz="1600" dirty="0" smtClean="0"/>
              <a:t>questionnaire, only 11% of those surveyed identified a clear industrial </a:t>
            </a:r>
          </a:p>
          <a:p>
            <a:pPr indent="266700"/>
            <a:r>
              <a:rPr lang="en-GB" sz="1600" dirty="0" smtClean="0"/>
              <a:t>link in their research project.</a:t>
            </a:r>
          </a:p>
          <a:p>
            <a:pPr lvl="1" indent="171450">
              <a:buFont typeface="Wingdings" pitchFamily="2" charset="2"/>
              <a:buChar char="Ø"/>
            </a:pPr>
            <a:endParaRPr lang="en-GB" sz="1600" dirty="0" smtClean="0"/>
          </a:p>
          <a:p>
            <a:endParaRPr lang="en-GB" sz="16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lue background (public domain image).jpg"/>
          <p:cNvPicPr>
            <a:picLocks noChangeAspect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scene3d>
            <a:camera prst="orthographicFront"/>
            <a:lightRig rig="threePt" dir="t"/>
          </a:scene3d>
          <a:sp3d prstMaterial="dkEdge">
            <a:bevelT/>
            <a:bevelB/>
          </a:sp3d>
        </p:spPr>
      </p:pic>
      <p:pic>
        <p:nvPicPr>
          <p:cNvPr id="5" name="Picture 4" descr="Generic_black_logo6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948264" y="260648"/>
            <a:ext cx="1965960" cy="746760"/>
          </a:xfrm>
          <a:prstGeom prst="rect">
            <a:avLst/>
          </a:prstGeom>
          <a:effectLst>
            <a:outerShdw blurRad="152400" dist="190500" dir="8040000" sx="101000" sy="101000" algn="tr" rotWithShape="0">
              <a:prstClr val="black">
                <a:alpha val="68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323528" y="1772816"/>
            <a:ext cx="4824536" cy="855786"/>
          </a:xfrm>
        </p:spPr>
        <p:txBody>
          <a:bodyPr>
            <a:noAutofit/>
          </a:bodyPr>
          <a:lstStyle/>
          <a:p>
            <a:r>
              <a:rPr lang="en-GB" sz="3200" dirty="0" smtClean="0">
                <a:solidFill>
                  <a:schemeClr val="tx1"/>
                </a:solidFill>
              </a:rPr>
              <a:t>STUDENT PROJECTS</a:t>
            </a:r>
          </a:p>
          <a:p>
            <a:endParaRPr lang="en-GB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3347864" y="2564904"/>
            <a:ext cx="5400600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Results from Student Interviews</a:t>
            </a:r>
          </a:p>
          <a:p>
            <a:endParaRPr lang="en-GB" sz="1000" b="1" dirty="0" smtClean="0"/>
          </a:p>
          <a:p>
            <a:pPr marL="269875" indent="-269875">
              <a:buFont typeface="Wingdings" pitchFamily="2" charset="2"/>
              <a:buChar char="Ø"/>
              <a:tabLst>
                <a:tab pos="360363" algn="l"/>
              </a:tabLst>
            </a:pPr>
            <a:r>
              <a:rPr lang="en-GB" sz="1600" dirty="0" smtClean="0"/>
              <a:t>A good relationship with an industrial partner can help motivate the student.</a:t>
            </a:r>
          </a:p>
          <a:p>
            <a:pPr marL="269875" indent="-269875">
              <a:buFont typeface="Wingdings" pitchFamily="2" charset="2"/>
              <a:buChar char="Ø"/>
              <a:tabLst>
                <a:tab pos="360363" algn="l"/>
              </a:tabLst>
            </a:pPr>
            <a:r>
              <a:rPr lang="en-GB" sz="1600" dirty="0" smtClean="0"/>
              <a:t>Communication between the student, academic supervisor and industrial partner needs to be sustained for the project to be successful. </a:t>
            </a:r>
          </a:p>
          <a:p>
            <a:pPr marL="269875" indent="-269875">
              <a:buFont typeface="Wingdings" pitchFamily="2" charset="2"/>
              <a:buChar char="Ø"/>
              <a:tabLst>
                <a:tab pos="360363" algn="l"/>
              </a:tabLst>
            </a:pPr>
            <a:r>
              <a:rPr lang="en-GB" sz="1600" dirty="0" smtClean="0"/>
              <a:t>Students are unsure about their intellectual property rights in terms of the work they produce as part of the project.</a:t>
            </a:r>
          </a:p>
          <a:p>
            <a:pPr marL="269875" indent="-269875">
              <a:buFont typeface="Wingdings" pitchFamily="2" charset="2"/>
              <a:buChar char="Ø"/>
              <a:tabLst>
                <a:tab pos="360363" algn="l"/>
              </a:tabLst>
            </a:pPr>
            <a:r>
              <a:rPr lang="en-GB" sz="1600" dirty="0" smtClean="0"/>
              <a:t>Hands-on activities , such as using specialised equipment, are valued  by the students as a learning opportunity but also found that it made the project more enjoyable.</a:t>
            </a:r>
          </a:p>
          <a:p>
            <a:pPr marL="269875" indent="-269875">
              <a:buFont typeface="Wingdings" pitchFamily="2" charset="2"/>
              <a:buChar char="Ø"/>
              <a:tabLst>
                <a:tab pos="360363" algn="l"/>
              </a:tabLst>
            </a:pPr>
            <a:endParaRPr lang="en-GB" sz="1600" dirty="0" smtClean="0"/>
          </a:p>
          <a:p>
            <a:pPr>
              <a:buFont typeface="Wingdings" pitchFamily="2" charset="2"/>
              <a:buChar char="Ø"/>
            </a:pPr>
            <a:endParaRPr lang="en-GB" sz="16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endParaRPr lang="en-GB" sz="16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lue background (public domain image).jpg"/>
          <p:cNvPicPr>
            <a:picLocks noChangeAspect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scene3d>
            <a:camera prst="orthographicFront"/>
            <a:lightRig rig="threePt" dir="t"/>
          </a:scene3d>
          <a:sp3d prstMaterial="dkEdge">
            <a:bevelT/>
            <a:bevelB/>
          </a:sp3d>
        </p:spPr>
      </p:pic>
      <p:pic>
        <p:nvPicPr>
          <p:cNvPr id="5" name="Picture 4" descr="Generic_black_logo6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948264" y="260648"/>
            <a:ext cx="1965960" cy="746760"/>
          </a:xfrm>
          <a:prstGeom prst="rect">
            <a:avLst/>
          </a:prstGeom>
          <a:effectLst>
            <a:outerShdw blurRad="152400" dist="190500" dir="8040000" sx="101000" sy="101000" algn="tr" rotWithShape="0">
              <a:prstClr val="black">
                <a:alpha val="68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6" name="TextBox 5"/>
          <p:cNvSpPr txBox="1"/>
          <p:nvPr/>
        </p:nvSpPr>
        <p:spPr>
          <a:xfrm>
            <a:off x="4283968" y="1772816"/>
            <a:ext cx="4680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latin typeface="+mj-lt"/>
              </a:rPr>
              <a:t>STUDENT PROJECTS</a:t>
            </a:r>
            <a:endParaRPr lang="en-GB" sz="2800" b="1" dirty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528" y="2780928"/>
            <a:ext cx="7128792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GB" sz="2400" b="1" dirty="0" smtClean="0"/>
              <a:t>Results from Staff Interviews</a:t>
            </a:r>
          </a:p>
          <a:p>
            <a:pPr marL="360363" indent="-360363">
              <a:spcBef>
                <a:spcPts val="600"/>
              </a:spcBef>
              <a:buFont typeface="Wingdings" pitchFamily="2" charset="2"/>
              <a:buChar char="Ø"/>
            </a:pPr>
            <a:r>
              <a:rPr lang="en-GB" sz="1600" dirty="0" smtClean="0"/>
              <a:t>Discrepancies between project timings and industry timings can lead to problems.</a:t>
            </a:r>
          </a:p>
          <a:p>
            <a:pPr marL="360363" indent="-360363">
              <a:spcBef>
                <a:spcPts val="600"/>
              </a:spcBef>
              <a:buFont typeface="Wingdings" pitchFamily="2" charset="2"/>
              <a:buChar char="Ø"/>
            </a:pPr>
            <a:r>
              <a:rPr lang="en-GB" sz="1600" dirty="0" smtClean="0"/>
              <a:t>Much engagement relies on “repeat business” after a good experience.</a:t>
            </a:r>
          </a:p>
          <a:p>
            <a:pPr marL="360363" indent="-360363">
              <a:spcBef>
                <a:spcPts val="600"/>
              </a:spcBef>
              <a:buFont typeface="Wingdings" pitchFamily="2" charset="2"/>
              <a:buChar char="Ø"/>
            </a:pPr>
            <a:r>
              <a:rPr lang="en-GB" sz="1600" dirty="0" smtClean="0"/>
              <a:t>If employers have a bad experience with a student project, they will be more reluctant to engage in future.</a:t>
            </a:r>
          </a:p>
          <a:p>
            <a:pPr marL="360363" indent="-360363">
              <a:spcBef>
                <a:spcPts val="600"/>
              </a:spcBef>
              <a:buFont typeface="Wingdings" pitchFamily="2" charset="2"/>
              <a:buChar char="Ø"/>
            </a:pPr>
            <a:r>
              <a:rPr lang="en-GB" sz="1600" dirty="0" smtClean="0"/>
              <a:t>Established links with industry – through research etc. – sometimes lead to  further collaboration through student projects. </a:t>
            </a:r>
          </a:p>
          <a:p>
            <a:pPr marL="360363" indent="-360363">
              <a:spcBef>
                <a:spcPts val="600"/>
              </a:spcBef>
              <a:buFont typeface="Wingdings" pitchFamily="2" charset="2"/>
              <a:buChar char="Ø"/>
            </a:pPr>
            <a:r>
              <a:rPr lang="en-GB" sz="1600" dirty="0" smtClean="0"/>
              <a:t>Maximising engagement with existing industrial partners is seen to be very important.</a:t>
            </a:r>
          </a:p>
          <a:p>
            <a:pPr marL="360363" indent="-360363">
              <a:spcBef>
                <a:spcPts val="600"/>
              </a:spcBef>
              <a:buFont typeface="Wingdings" pitchFamily="2" charset="2"/>
              <a:buChar char="Ø"/>
            </a:pPr>
            <a:r>
              <a:rPr lang="en-GB" sz="1600" dirty="0" smtClean="0"/>
              <a:t>Intellectual property rights and nondisclosure agreements (or lack of) have caused problems for many student projects.</a:t>
            </a:r>
          </a:p>
          <a:p>
            <a:pPr marL="360363" indent="-360363">
              <a:spcBef>
                <a:spcPts val="600"/>
              </a:spcBef>
              <a:buFont typeface="Wingdings" pitchFamily="2" charset="2"/>
              <a:buChar char="Ø"/>
            </a:pPr>
            <a:r>
              <a:rPr lang="en-GB" sz="1600" dirty="0" smtClean="0"/>
              <a:t>Not all employers see the value in engaging with a student project.</a:t>
            </a:r>
          </a:p>
          <a:p>
            <a:pPr marL="360363" indent="-360363">
              <a:buFont typeface="Wingdings" pitchFamily="2" charset="2"/>
              <a:buChar char="Ø"/>
            </a:pPr>
            <a:endParaRPr lang="en-GB" sz="15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lue background (public domain image).jpg"/>
          <p:cNvPicPr>
            <a:picLocks noChangeAspect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scene3d>
            <a:camera prst="orthographicFront"/>
            <a:lightRig rig="threePt" dir="t"/>
          </a:scene3d>
          <a:sp3d prstMaterial="dkEdge">
            <a:bevelT/>
            <a:bevelB/>
          </a:sp3d>
        </p:spPr>
      </p:pic>
      <p:pic>
        <p:nvPicPr>
          <p:cNvPr id="5" name="Picture 4" descr="Generic_black_logo6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948264" y="260648"/>
            <a:ext cx="1965960" cy="746760"/>
          </a:xfrm>
          <a:prstGeom prst="rect">
            <a:avLst/>
          </a:prstGeom>
          <a:effectLst>
            <a:outerShdw blurRad="152400" dist="190500" dir="8040000" sx="101000" sy="101000" algn="tr" rotWithShape="0">
              <a:prstClr val="black">
                <a:alpha val="68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6" name="TextBox 5"/>
          <p:cNvSpPr txBox="1"/>
          <p:nvPr/>
        </p:nvSpPr>
        <p:spPr>
          <a:xfrm>
            <a:off x="0" y="1844824"/>
            <a:ext cx="4536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latin typeface="+mj-lt"/>
              </a:rPr>
              <a:t>STUDENT PROJECTS</a:t>
            </a:r>
            <a:endParaRPr lang="en-GB" sz="2800" b="1" dirty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07704" y="2564904"/>
            <a:ext cx="6984776" cy="4016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GB" sz="2000" b="1" dirty="0" smtClean="0"/>
              <a:t>Results from Interdisciplinary Meetings</a:t>
            </a:r>
          </a:p>
          <a:p>
            <a:pPr marL="266700" indent="-266700">
              <a:spcBef>
                <a:spcPts val="600"/>
              </a:spcBef>
              <a:buFont typeface="Wingdings" pitchFamily="2" charset="2"/>
              <a:buChar char="Ø"/>
            </a:pPr>
            <a:r>
              <a:rPr lang="en-GB" sz="1200" dirty="0" smtClean="0"/>
              <a:t> </a:t>
            </a:r>
            <a:r>
              <a:rPr lang="en-GB" sz="1400" dirty="0" smtClean="0"/>
              <a:t>Employers are sometimes unsure which year group would be most appropriate for their needs.</a:t>
            </a:r>
          </a:p>
          <a:p>
            <a:pPr marL="266700" indent="-266700">
              <a:spcBef>
                <a:spcPts val="600"/>
              </a:spcBef>
              <a:buFont typeface="Wingdings" pitchFamily="2" charset="2"/>
              <a:buChar char="Ø"/>
            </a:pPr>
            <a:r>
              <a:rPr lang="en-GB" sz="1400" dirty="0" smtClean="0"/>
              <a:t>Intellectual property, nondisclosure agreements and difficulties publishing due to sensitive data are experienced in student projects across the disciplines, particularly in Computer Science.</a:t>
            </a:r>
          </a:p>
          <a:p>
            <a:pPr marL="266700" indent="-266700">
              <a:spcBef>
                <a:spcPts val="600"/>
              </a:spcBef>
              <a:buFont typeface="Wingdings" pitchFamily="2" charset="2"/>
              <a:buChar char="Ø"/>
            </a:pPr>
            <a:r>
              <a:rPr lang="en-GB" sz="1400" dirty="0" smtClean="0"/>
              <a:t>Staff from all College disciplines that more support and advice in establishing and maintaining relationships with industry partners would be beneficial.</a:t>
            </a:r>
          </a:p>
          <a:p>
            <a:pPr marL="266700" indent="-266700">
              <a:spcBef>
                <a:spcPts val="600"/>
              </a:spcBef>
              <a:buFont typeface="Wingdings" pitchFamily="2" charset="2"/>
              <a:buChar char="Ø"/>
            </a:pPr>
            <a:endParaRPr lang="en-GB" sz="1200" dirty="0" smtClean="0"/>
          </a:p>
          <a:p>
            <a:pPr marL="266700" indent="-266700">
              <a:spcBef>
                <a:spcPts val="600"/>
              </a:spcBef>
            </a:pPr>
            <a:r>
              <a:rPr lang="en-GB" b="1" dirty="0" smtClean="0"/>
              <a:t>Camborne School of Mines (CSM)</a:t>
            </a:r>
          </a:p>
          <a:p>
            <a:pPr marL="266700" indent="-266700">
              <a:spcBef>
                <a:spcPts val="600"/>
              </a:spcBef>
              <a:buFont typeface="Wingdings" pitchFamily="2" charset="2"/>
              <a:buChar char="Ø"/>
            </a:pPr>
            <a:r>
              <a:rPr lang="en-GB" sz="1400" dirty="0" smtClean="0"/>
              <a:t>Have high engagement levels with industry due to a large alumni network and a clear definition of the particular skills required for mining</a:t>
            </a:r>
          </a:p>
          <a:p>
            <a:pPr marL="266700" indent="-266700">
              <a:spcBef>
                <a:spcPts val="600"/>
              </a:spcBef>
              <a:buFont typeface="Wingdings" pitchFamily="2" charset="2"/>
              <a:buChar char="Ø"/>
            </a:pPr>
            <a:r>
              <a:rPr lang="en-GB" sz="1400" dirty="0" smtClean="0"/>
              <a:t>Staff feel that better communication between the Exeter and Cornwall campuses would be beneficial for improving industry relationships across the South West.</a:t>
            </a:r>
          </a:p>
          <a:p>
            <a:pPr>
              <a:buFont typeface="Wingdings" pitchFamily="2" charset="2"/>
              <a:buChar char="Ø"/>
            </a:pPr>
            <a:endParaRPr lang="en-GB" sz="16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lue background (public domain image).jpg"/>
          <p:cNvPicPr>
            <a:picLocks noChangeAspect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scene3d>
            <a:camera prst="orthographicFront"/>
            <a:lightRig rig="threePt" dir="t"/>
          </a:scene3d>
          <a:sp3d prstMaterial="dkEdge">
            <a:bevelT/>
            <a:bevelB/>
          </a:sp3d>
        </p:spPr>
      </p:pic>
      <p:pic>
        <p:nvPicPr>
          <p:cNvPr id="5" name="Picture 4" descr="Generic_black_logo6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948264" y="260648"/>
            <a:ext cx="1965960" cy="746760"/>
          </a:xfrm>
          <a:prstGeom prst="rect">
            <a:avLst/>
          </a:prstGeom>
          <a:effectLst>
            <a:outerShdw blurRad="152400" dist="190500" dir="8040000" sx="101000" sy="101000" algn="tr" rotWithShape="0">
              <a:prstClr val="black">
                <a:alpha val="68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6" name="TextBox 5"/>
          <p:cNvSpPr txBox="1"/>
          <p:nvPr/>
        </p:nvSpPr>
        <p:spPr>
          <a:xfrm>
            <a:off x="4283968" y="1772816"/>
            <a:ext cx="4680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latin typeface="+mj-lt"/>
              </a:rPr>
              <a:t>STUDENT PROJECTS</a:t>
            </a:r>
            <a:endParaRPr lang="en-GB" sz="2800" b="1" dirty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528" y="2780928"/>
            <a:ext cx="7128792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GB" sz="2400" b="1" dirty="0" smtClean="0"/>
              <a:t>Challenges in Conducting the Review</a:t>
            </a:r>
          </a:p>
          <a:p>
            <a:pPr marL="360363" indent="-360363">
              <a:spcBef>
                <a:spcPts val="600"/>
              </a:spcBef>
              <a:buFont typeface="Wingdings" pitchFamily="2" charset="2"/>
              <a:buChar char="Ø"/>
            </a:pPr>
            <a:r>
              <a:rPr lang="en-GB" sz="1600" dirty="0" smtClean="0"/>
              <a:t>Relatively small number of students who had undertaken a project remained within the university to survey.</a:t>
            </a:r>
          </a:p>
          <a:p>
            <a:pPr marL="360363" indent="-360363">
              <a:spcBef>
                <a:spcPts val="600"/>
              </a:spcBef>
              <a:buFont typeface="Wingdings" pitchFamily="2" charset="2"/>
              <a:buChar char="Ø"/>
            </a:pPr>
            <a:r>
              <a:rPr lang="en-GB" sz="1600" dirty="0" smtClean="0"/>
              <a:t>Small sample size of the questionnaire meant that in depth interviews were needed to improve our understanding of student experiences, but few students responded to this opportunity.</a:t>
            </a:r>
          </a:p>
          <a:p>
            <a:pPr marL="360363" indent="-360363">
              <a:spcBef>
                <a:spcPts val="600"/>
              </a:spcBef>
              <a:buFont typeface="Wingdings" pitchFamily="2" charset="2"/>
              <a:buChar char="Ø"/>
            </a:pPr>
            <a:r>
              <a:rPr lang="en-GB" sz="1600" dirty="0" smtClean="0"/>
              <a:t>Difficulties in finding convenient times for meetings with staff, particularly those based in </a:t>
            </a:r>
            <a:r>
              <a:rPr lang="en-GB" sz="1600" dirty="0" err="1" smtClean="0"/>
              <a:t>Tremough</a:t>
            </a:r>
            <a:r>
              <a:rPr lang="en-GB" sz="1600" dirty="0" smtClean="0"/>
              <a:t>.</a:t>
            </a:r>
          </a:p>
          <a:p>
            <a:pPr marL="360363" indent="-360363">
              <a:spcBef>
                <a:spcPts val="600"/>
              </a:spcBef>
              <a:buFont typeface="Wingdings" pitchFamily="2" charset="2"/>
              <a:buChar char="Ø"/>
            </a:pPr>
            <a:r>
              <a:rPr lang="en-GB" sz="1600" dirty="0" smtClean="0"/>
              <a:t>A small number of people showed an unwillingness to discuss their interaction with industry due to privacy concerns.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1.6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806</TotalTime>
  <Words>931</Words>
  <Application>Microsoft Office PowerPoint</Application>
  <PresentationFormat>On-screen Show (4:3)</PresentationFormat>
  <Paragraphs>88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Metro</vt:lpstr>
      <vt:lpstr>Reviewing  Employer Engagement in Student projects  at the University of Exeter</vt:lpstr>
      <vt:lpstr>PROJECTS WITHOUT BORDERS: UNDERSTANDING HOW UNDERGRADUATE PROJECTS DIFFER ACROSS STEM DISCIPLINES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Exeter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Employer Engagement</dc:title>
  <dc:creator>dee203</dc:creator>
  <cp:lastModifiedBy>Ruth Waring</cp:lastModifiedBy>
  <cp:revision>69</cp:revision>
  <dcterms:created xsi:type="dcterms:W3CDTF">2012-01-23T10:14:20Z</dcterms:created>
  <dcterms:modified xsi:type="dcterms:W3CDTF">2012-06-15T14:31:08Z</dcterms:modified>
</cp:coreProperties>
</file>