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64" r:id="rId5"/>
    <p:sldId id="259" r:id="rId6"/>
    <p:sldId id="265" r:id="rId7"/>
    <p:sldId id="267" r:id="rId8"/>
    <p:sldId id="260" r:id="rId9"/>
    <p:sldId id="266" r:id="rId10"/>
    <p:sldId id="262" r:id="rId11"/>
    <p:sldId id="26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8" y="-7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48674E-2313-4BBD-BE16-2FDE8B279594}" type="datetimeFigureOut">
              <a:rPr lang="en-GB" smtClean="0"/>
              <a:pPr/>
              <a:t>07/02/2012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22B791-5F1C-41F4-832D-374C613F27C7}"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17" name="Footer Placeholder 16"/>
          <p:cNvSpPr>
            <a:spLocks noGrp="1"/>
          </p:cNvSpPr>
          <p:nvPr>
            <p:ph type="ftr" sz="quarter" idx="11"/>
          </p:nvPr>
        </p:nvSpPr>
        <p:spPr/>
        <p:txBody>
          <a:bodyPr/>
          <a:lstStyle>
            <a:extLst/>
          </a:lstStyle>
          <a:p>
            <a:endParaRPr lang="en-GB"/>
          </a:p>
        </p:txBody>
      </p:sp>
      <p:sp>
        <p:nvSpPr>
          <p:cNvPr id="29" name="Slide Number Placeholder 28"/>
          <p:cNvSpPr>
            <a:spLocks noGrp="1"/>
          </p:cNvSpPr>
          <p:nvPr>
            <p:ph type="sldNum" sz="quarter" idx="12"/>
          </p:nvPr>
        </p:nvSpPr>
        <p:spPr/>
        <p:txBody>
          <a:bodyPr/>
          <a:lstStyle>
            <a:extLst/>
          </a:lstStyle>
          <a:p>
            <a:fld id="{28E0AF37-3176-484C-A219-440D19759791}" type="slidenum">
              <a:rPr lang="en-GB" smtClean="0"/>
              <a:pPr/>
              <a:t>‹#›</a:t>
            </a:fld>
            <a:endParaRPr lang="en-GB"/>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8E0AF37-3176-484C-A219-440D19759791}" type="slidenum">
              <a:rPr lang="en-GB" smtClean="0"/>
              <a:pPr/>
              <a:t>‹#›</a:t>
            </a:fld>
            <a:endParaRPr lang="en-GB"/>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28E0AF37-3176-484C-A219-440D19759791}" type="slidenum">
              <a:rPr lang="en-GB" smtClean="0"/>
              <a:pPr/>
              <a:t>‹#›</a:t>
            </a:fld>
            <a:endParaRPr lang="en-GB"/>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2DB5938-2BBA-4D17-BB5F-C89C540A08D5}" type="datetimeFigureOut">
              <a:rPr lang="en-GB" smtClean="0"/>
              <a:pPr/>
              <a:t>07/02/2012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28E0AF37-3176-484C-A219-440D1975979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62DB5938-2BBA-4D17-BB5F-C89C540A08D5}" type="datetimeFigureOut">
              <a:rPr lang="en-GB" smtClean="0"/>
              <a:pPr/>
              <a:t>07/02/2012</a:t>
            </a:fld>
            <a:endParaRPr lang="en-GB"/>
          </a:p>
        </p:txBody>
      </p:sp>
      <p:sp>
        <p:nvSpPr>
          <p:cNvPr id="6" name="Footer Placeholder 5"/>
          <p:cNvSpPr>
            <a:spLocks noGrp="1"/>
          </p:cNvSpPr>
          <p:nvPr>
            <p:ph type="ftr" sz="quarter" idx="11"/>
          </p:nvPr>
        </p:nvSpPr>
        <p:spPr>
          <a:xfrm>
            <a:off x="914400" y="55499"/>
            <a:ext cx="5562600" cy="365125"/>
          </a:xfrm>
        </p:spPr>
        <p:txBody>
          <a:bodyPr/>
          <a:lstStyle>
            <a:extLst/>
          </a:lstStyle>
          <a:p>
            <a:endParaRPr lang="en-GB"/>
          </a:p>
        </p:txBody>
      </p:sp>
      <p:sp>
        <p:nvSpPr>
          <p:cNvPr id="7" name="Slide Number Placeholder 6"/>
          <p:cNvSpPr>
            <a:spLocks noGrp="1"/>
          </p:cNvSpPr>
          <p:nvPr>
            <p:ph type="sldNum" sz="quarter" idx="12"/>
          </p:nvPr>
        </p:nvSpPr>
        <p:spPr>
          <a:xfrm>
            <a:off x="8610600" y="55499"/>
            <a:ext cx="457200" cy="365125"/>
          </a:xfrm>
        </p:spPr>
        <p:txBody>
          <a:bodyPr/>
          <a:lstStyle>
            <a:extLst/>
          </a:lstStyle>
          <a:p>
            <a:fld id="{28E0AF37-3176-484C-A219-440D1975979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2DB5938-2BBA-4D17-BB5F-C89C540A08D5}" type="datetimeFigureOut">
              <a:rPr lang="en-GB" smtClean="0"/>
              <a:pPr/>
              <a:t>07/02/2012</a:t>
            </a:fld>
            <a:endParaRPr lang="en-GB"/>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GB"/>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8E0AF37-3176-484C-A219-440D19759791}"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ags" Target="../tags/tag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tags" Target="../tags/tag5.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tags" Target="../tags/tag6.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sp>
        <p:nvSpPr>
          <p:cNvPr id="2" name="Title 1"/>
          <p:cNvSpPr>
            <a:spLocks noGrp="1"/>
          </p:cNvSpPr>
          <p:nvPr>
            <p:ph type="ctrTitle"/>
          </p:nvPr>
        </p:nvSpPr>
        <p:spPr>
          <a:xfrm>
            <a:off x="899592" y="2348880"/>
            <a:ext cx="7772400" cy="1975104"/>
          </a:xfrm>
        </p:spPr>
        <p:txBody>
          <a:bodyPr/>
          <a:lstStyle/>
          <a:p>
            <a:r>
              <a:rPr lang="en-GB" dirty="0" smtClean="0"/>
              <a:t>Employer Engagement</a:t>
            </a:r>
            <a:endParaRPr lang="en-GB" dirty="0"/>
          </a:p>
        </p:txBody>
      </p:sp>
      <p:sp>
        <p:nvSpPr>
          <p:cNvPr id="3" name="Subtitle 2"/>
          <p:cNvSpPr>
            <a:spLocks noGrp="1"/>
          </p:cNvSpPr>
          <p:nvPr>
            <p:ph type="subTitle" idx="1"/>
          </p:nvPr>
        </p:nvSpPr>
        <p:spPr>
          <a:xfrm>
            <a:off x="683568" y="3284984"/>
            <a:ext cx="7772400" cy="1508760"/>
          </a:xfrm>
        </p:spPr>
        <p:txBody>
          <a:bodyPr>
            <a:normAutofit/>
          </a:bodyPr>
          <a:lstStyle/>
          <a:p>
            <a:pPr algn="r"/>
            <a:r>
              <a:rPr lang="en-GB" sz="2800" dirty="0" smtClean="0">
                <a:ea typeface="MS Gothic" pitchFamily="49" charset="-128"/>
                <a:cs typeface="Arial Unicode MS" pitchFamily="34" charset="-128"/>
              </a:rPr>
              <a:t>Breaking down the barriers to </a:t>
            </a:r>
          </a:p>
          <a:p>
            <a:pPr algn="r"/>
            <a:r>
              <a:rPr lang="en-GB" sz="2800" dirty="0" smtClean="0">
                <a:ea typeface="MS Gothic" pitchFamily="49" charset="-128"/>
                <a:cs typeface="Arial Unicode MS" pitchFamily="34" charset="-128"/>
              </a:rPr>
              <a:t>collaboration with industry</a:t>
            </a:r>
          </a:p>
        </p:txBody>
      </p:sp>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2"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3"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ext Placeholder 6"/>
          <p:cNvSpPr>
            <a:spLocks noGrp="1"/>
          </p:cNvSpPr>
          <p:nvPr>
            <p:ph type="body" idx="1"/>
          </p:nvPr>
        </p:nvSpPr>
        <p:spPr>
          <a:xfrm>
            <a:off x="323528" y="1772816"/>
            <a:ext cx="4824536" cy="855786"/>
          </a:xfrm>
        </p:spPr>
        <p:txBody>
          <a:bodyPr>
            <a:noAutofit/>
          </a:bodyPr>
          <a:lstStyle/>
          <a:p>
            <a:r>
              <a:rPr lang="en-GB" sz="3200" dirty="0" smtClean="0">
                <a:solidFill>
                  <a:schemeClr val="tx1"/>
                </a:solidFill>
              </a:rPr>
              <a:t>STUDENT PROJECTS</a:t>
            </a:r>
          </a:p>
          <a:p>
            <a:endParaRPr lang="en-GB" sz="2000" dirty="0"/>
          </a:p>
        </p:txBody>
      </p:sp>
      <p:sp>
        <p:nvSpPr>
          <p:cNvPr id="12" name="TextBox 11"/>
          <p:cNvSpPr txBox="1"/>
          <p:nvPr/>
        </p:nvSpPr>
        <p:spPr>
          <a:xfrm>
            <a:off x="3347864" y="2564904"/>
            <a:ext cx="5400600" cy="4308872"/>
          </a:xfrm>
          <a:prstGeom prst="rect">
            <a:avLst/>
          </a:prstGeom>
          <a:noFill/>
        </p:spPr>
        <p:txBody>
          <a:bodyPr wrap="square" rtlCol="0">
            <a:spAutoFit/>
          </a:bodyPr>
          <a:lstStyle/>
          <a:p>
            <a:r>
              <a:rPr lang="en-GB" sz="2400" b="1" dirty="0" smtClean="0"/>
              <a:t>Barriers</a:t>
            </a:r>
          </a:p>
          <a:p>
            <a:endParaRPr lang="en-GB" sz="1000" b="1" dirty="0" smtClean="0"/>
          </a:p>
          <a:p>
            <a:pPr marL="266700" indent="-266700">
              <a:buFont typeface="Wingdings" pitchFamily="2" charset="2"/>
              <a:buChar char="Ø"/>
            </a:pPr>
            <a:r>
              <a:rPr lang="en-GB" sz="1600" b="1" dirty="0"/>
              <a:t> </a:t>
            </a:r>
            <a:r>
              <a:rPr lang="en-GB" sz="1600" dirty="0" smtClean="0"/>
              <a:t>Discrepancies between project timings and                     industry timings can lead to problems.</a:t>
            </a:r>
          </a:p>
          <a:p>
            <a:pPr marL="266700" indent="-266700">
              <a:buFont typeface="Wingdings" pitchFamily="2" charset="2"/>
              <a:buChar char="Ø"/>
            </a:pPr>
            <a:r>
              <a:rPr lang="en-GB" sz="1600" dirty="0" smtClean="0"/>
              <a:t> Employers are sometimes unsure which year group would be most appropriate for their needs.</a:t>
            </a:r>
          </a:p>
          <a:p>
            <a:pPr marL="266700" indent="-266700">
              <a:buFont typeface="Wingdings" pitchFamily="2" charset="2"/>
              <a:buChar char="Ø"/>
            </a:pPr>
            <a:r>
              <a:rPr lang="en-GB" sz="1600" dirty="0" smtClean="0"/>
              <a:t>Communication between the student, academic supervisor and industrial partner needs to be sustained for the project to be successful.</a:t>
            </a:r>
          </a:p>
          <a:p>
            <a:pPr marL="266700" indent="-266700">
              <a:buFont typeface="Wingdings" pitchFamily="2" charset="2"/>
              <a:buChar char="Ø"/>
            </a:pPr>
            <a:r>
              <a:rPr lang="en-GB" sz="1600" dirty="0" smtClean="0"/>
              <a:t>If employers have a bad experience with a student project, they will be more reluctant to engage in future.</a:t>
            </a:r>
          </a:p>
          <a:p>
            <a:pPr marL="266700" indent="-266700">
              <a:buFont typeface="Wingdings" pitchFamily="2" charset="2"/>
              <a:buChar char="Ø"/>
            </a:pPr>
            <a:r>
              <a:rPr lang="en-GB" sz="1600" dirty="0" smtClean="0"/>
              <a:t>Intellectual property rights and nondisclosure agreements (or lack of) have caused problems for many student projects.</a:t>
            </a:r>
          </a:p>
          <a:p>
            <a:pPr marL="266700" indent="-266700">
              <a:buFont typeface="Wingdings" pitchFamily="2" charset="2"/>
              <a:buChar char="Ø"/>
            </a:pPr>
            <a:r>
              <a:rPr lang="en-GB" sz="1600" dirty="0" smtClean="0"/>
              <a:t>Not all employers see the value in a student project</a:t>
            </a:r>
          </a:p>
          <a:p>
            <a:pPr>
              <a:buFont typeface="Wingdings" pitchFamily="2" charset="2"/>
              <a:buChar char="Ø"/>
            </a:pPr>
            <a:endParaRPr lang="en-GB" sz="1600" dirty="0" smtClean="0">
              <a:solidFill>
                <a:schemeClr val="accent6">
                  <a:lumMod val="50000"/>
                </a:schemeClr>
              </a:solidFill>
            </a:endParaRPr>
          </a:p>
          <a:p>
            <a:pPr>
              <a:buFont typeface="Wingdings" pitchFamily="2" charset="2"/>
              <a:buChar char="Ø"/>
            </a:pPr>
            <a:endParaRPr lang="en-GB" sz="1600" b="1" dirty="0">
              <a:solidFill>
                <a:schemeClr val="accent6">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 calcmode="lin" valueType="num">
                                      <p:cBhvr additive="base">
                                        <p:cTn id="12" dur="500" fill="hold"/>
                                        <p:tgtEl>
                                          <p:spTgt spid="12">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12">
                                            <p:txEl>
                                              <p:pRg st="2" end="2"/>
                                            </p:txEl>
                                          </p:spTgt>
                                        </p:tgtEl>
                                        <p:attrNameLst>
                                          <p:attrName>style.visibility</p:attrName>
                                        </p:attrNameLst>
                                      </p:cBhvr>
                                      <p:to>
                                        <p:strVal val="visible"/>
                                      </p:to>
                                    </p:set>
                                    <p:anim calcmode="lin" valueType="num">
                                      <p:cBhvr additive="base">
                                        <p:cTn id="18" dur="500" fill="hold"/>
                                        <p:tgtEl>
                                          <p:spTgt spid="12">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12">
                                            <p:txEl>
                                              <p:pRg st="3" end="3"/>
                                            </p:txEl>
                                          </p:spTgt>
                                        </p:tgtEl>
                                        <p:attrNameLst>
                                          <p:attrName>style.visibility</p:attrName>
                                        </p:attrNameLst>
                                      </p:cBhvr>
                                      <p:to>
                                        <p:strVal val="visible"/>
                                      </p:to>
                                    </p:set>
                                    <p:anim calcmode="lin" valueType="num">
                                      <p:cBhvr additive="base">
                                        <p:cTn id="24" dur="500" fill="hold"/>
                                        <p:tgtEl>
                                          <p:spTgt spid="12">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12">
                                            <p:txEl>
                                              <p:pRg st="4" end="4"/>
                                            </p:txEl>
                                          </p:spTgt>
                                        </p:tgtEl>
                                        <p:attrNameLst>
                                          <p:attrName>style.visibility</p:attrName>
                                        </p:attrNameLst>
                                      </p:cBhvr>
                                      <p:to>
                                        <p:strVal val="visible"/>
                                      </p:to>
                                    </p:set>
                                    <p:anim calcmode="lin" valueType="num">
                                      <p:cBhvr additive="base">
                                        <p:cTn id="30" dur="500" fill="hold"/>
                                        <p:tgtEl>
                                          <p:spTgt spid="12">
                                            <p:txEl>
                                              <p:pRg st="4" end="4"/>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12">
                                            <p:txEl>
                                              <p:pRg st="5" end="5"/>
                                            </p:txEl>
                                          </p:spTgt>
                                        </p:tgtEl>
                                        <p:attrNameLst>
                                          <p:attrName>style.visibility</p:attrName>
                                        </p:attrNameLst>
                                      </p:cBhvr>
                                      <p:to>
                                        <p:strVal val="visible"/>
                                      </p:to>
                                    </p:set>
                                    <p:anim calcmode="lin" valueType="num">
                                      <p:cBhvr additive="base">
                                        <p:cTn id="36" dur="500" fill="hold"/>
                                        <p:tgtEl>
                                          <p:spTgt spid="12">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12">
                                            <p:txEl>
                                              <p:pRg st="6" end="6"/>
                                            </p:txEl>
                                          </p:spTgt>
                                        </p:tgtEl>
                                        <p:attrNameLst>
                                          <p:attrName>style.visibility</p:attrName>
                                        </p:attrNameLst>
                                      </p:cBhvr>
                                      <p:to>
                                        <p:strVal val="visible"/>
                                      </p:to>
                                    </p:set>
                                    <p:anim calcmode="lin" valueType="num">
                                      <p:cBhvr additive="base">
                                        <p:cTn id="42" dur="500" fill="hold"/>
                                        <p:tgtEl>
                                          <p:spTgt spid="12">
                                            <p:txEl>
                                              <p:pRg st="6" end="6"/>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nodeType="clickEffect">
                                  <p:stCondLst>
                                    <p:cond delay="0"/>
                                  </p:stCondLst>
                                  <p:childTnLst>
                                    <p:set>
                                      <p:cBhvr>
                                        <p:cTn id="47" dur="1" fill="hold">
                                          <p:stCondLst>
                                            <p:cond delay="0"/>
                                          </p:stCondLst>
                                        </p:cTn>
                                        <p:tgtEl>
                                          <p:spTgt spid="12">
                                            <p:txEl>
                                              <p:pRg st="7" end="7"/>
                                            </p:txEl>
                                          </p:spTgt>
                                        </p:tgtEl>
                                        <p:attrNameLst>
                                          <p:attrName>style.visibility</p:attrName>
                                        </p:attrNameLst>
                                      </p:cBhvr>
                                      <p:to>
                                        <p:strVal val="visible"/>
                                      </p:to>
                                    </p:set>
                                    <p:anim calcmode="lin" valueType="num">
                                      <p:cBhvr additive="base">
                                        <p:cTn id="48" dur="500" fill="hold"/>
                                        <p:tgtEl>
                                          <p:spTgt spid="12">
                                            <p:txEl>
                                              <p:pRg st="7" end="7"/>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1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2"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3"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6" name="TextBox 5"/>
          <p:cNvSpPr txBox="1"/>
          <p:nvPr/>
        </p:nvSpPr>
        <p:spPr>
          <a:xfrm>
            <a:off x="5148064" y="1988840"/>
            <a:ext cx="3744416" cy="584775"/>
          </a:xfrm>
          <a:prstGeom prst="rect">
            <a:avLst/>
          </a:prstGeom>
          <a:noFill/>
        </p:spPr>
        <p:txBody>
          <a:bodyPr wrap="square" rtlCol="0">
            <a:spAutoFit/>
          </a:bodyPr>
          <a:lstStyle/>
          <a:p>
            <a:r>
              <a:rPr lang="en-GB" sz="3200" b="1" dirty="0" smtClean="0">
                <a:latin typeface="+mj-lt"/>
              </a:rPr>
              <a:t>COMMUNICATION</a:t>
            </a:r>
            <a:endParaRPr lang="en-GB" sz="2800" b="1" dirty="0">
              <a:latin typeface="+mj-lt"/>
            </a:endParaRPr>
          </a:p>
        </p:txBody>
      </p:sp>
      <p:sp>
        <p:nvSpPr>
          <p:cNvPr id="7" name="TextBox 6"/>
          <p:cNvSpPr txBox="1"/>
          <p:nvPr/>
        </p:nvSpPr>
        <p:spPr>
          <a:xfrm>
            <a:off x="323528" y="2924944"/>
            <a:ext cx="5184576" cy="3785652"/>
          </a:xfrm>
          <a:prstGeom prst="rect">
            <a:avLst/>
          </a:prstGeom>
          <a:noFill/>
        </p:spPr>
        <p:txBody>
          <a:bodyPr wrap="square" rtlCol="0">
            <a:spAutoFit/>
          </a:bodyPr>
          <a:lstStyle/>
          <a:p>
            <a:r>
              <a:rPr lang="en-GB" sz="2000" b="1" dirty="0" smtClean="0"/>
              <a:t>Communicating with Industry</a:t>
            </a:r>
          </a:p>
          <a:p>
            <a:endParaRPr lang="en-GB" sz="900" b="1" dirty="0" smtClean="0"/>
          </a:p>
          <a:p>
            <a:pPr marL="360363" indent="-360363">
              <a:buFont typeface="Wingdings" pitchFamily="2" charset="2"/>
              <a:buChar char="Ø"/>
            </a:pPr>
            <a:r>
              <a:rPr lang="en-GB" sz="1500" dirty="0" smtClean="0"/>
              <a:t>As a result of our investigations, we aim to produce guidance to help universities ensure that engagement with industry for student projects is effective, no matter which stage they are at, or the type of project.</a:t>
            </a:r>
          </a:p>
          <a:p>
            <a:pPr marL="360363" indent="-360363">
              <a:buFont typeface="Wingdings" pitchFamily="2" charset="2"/>
              <a:buChar char="Ø"/>
            </a:pPr>
            <a:r>
              <a:rPr lang="en-GB" sz="1500" dirty="0" smtClean="0"/>
              <a:t>We particularly want to present this information in an accessible way.</a:t>
            </a:r>
          </a:p>
          <a:p>
            <a:pPr marL="360363" indent="-360363">
              <a:buFont typeface="Wingdings" pitchFamily="2" charset="2"/>
              <a:buChar char="Ø"/>
            </a:pPr>
            <a:r>
              <a:rPr lang="en-GB" sz="1500" dirty="0" smtClean="0"/>
              <a:t>Much engagement relies on “repeat business” after a good experience – we hope that our guidance will minimise the chances of a negative experience.</a:t>
            </a:r>
          </a:p>
          <a:p>
            <a:pPr marL="360363" indent="-360363">
              <a:buFont typeface="Wingdings" pitchFamily="2" charset="2"/>
              <a:buChar char="Ø"/>
            </a:pPr>
            <a:r>
              <a:rPr lang="en-GB" sz="1500" dirty="0" smtClean="0"/>
              <a:t>Our work will emphasise the importance of clarity and outlining expectations at every stage of a student project.</a:t>
            </a:r>
          </a:p>
          <a:p>
            <a:pPr marL="360363" indent="-360363">
              <a:buFont typeface="Wingdings" pitchFamily="2" charset="2"/>
              <a:buChar char="Ø"/>
            </a:pPr>
            <a:r>
              <a:rPr lang="en-GB" sz="1500" dirty="0" smtClean="0"/>
              <a:t>In short – communication is key!</a:t>
            </a:r>
          </a:p>
          <a:p>
            <a:pPr>
              <a:buFont typeface="Wingdings" pitchFamily="2" charset="2"/>
              <a:buChar char="Ø"/>
            </a:pPr>
            <a:endParaRPr lang="en-GB" sz="16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itle 6"/>
          <p:cNvSpPr>
            <a:spLocks noGrp="1"/>
          </p:cNvSpPr>
          <p:nvPr>
            <p:ph type="title"/>
          </p:nvPr>
        </p:nvSpPr>
        <p:spPr>
          <a:xfrm>
            <a:off x="2843808" y="1700808"/>
            <a:ext cx="6048672" cy="1346448"/>
          </a:xfrm>
        </p:spPr>
        <p:txBody>
          <a:bodyPr>
            <a:scene3d>
              <a:camera prst="orthographicFront"/>
              <a:lightRig rig="threePt" dir="t"/>
            </a:scene3d>
            <a:sp3d extrusionH="57150">
              <a:bevelT w="69850" h="38100" prst="cross"/>
              <a:bevelB w="38100" h="38100" prst="convex"/>
            </a:sp3d>
          </a:bodyPr>
          <a:lstStyle/>
          <a:p>
            <a:pPr algn="r"/>
            <a:r>
              <a:rPr lang="en-GB" sz="2800" b="1" dirty="0" smtClean="0">
                <a:solidFill>
                  <a:schemeClr val="tx1"/>
                </a:solidFill>
              </a:rPr>
              <a:t>INTEGRATION OF UNDERSTANDING OF OFFERINGS FOR ENGAGEMENT BETWEEN HIGHER EDUCATION INSTITUTIONS AND INDUSTRY</a:t>
            </a:r>
            <a:endParaRPr lang="en-GB" sz="2800" b="1" dirty="0">
              <a:solidFill>
                <a:schemeClr val="tx1"/>
              </a:solidFill>
            </a:endParaRPr>
          </a:p>
        </p:txBody>
      </p:sp>
      <p:sp>
        <p:nvSpPr>
          <p:cNvPr id="10" name="TextBox 9"/>
          <p:cNvSpPr txBox="1"/>
          <p:nvPr/>
        </p:nvSpPr>
        <p:spPr>
          <a:xfrm>
            <a:off x="251520" y="3501008"/>
            <a:ext cx="8352928" cy="2831544"/>
          </a:xfrm>
          <a:prstGeom prst="rect">
            <a:avLst/>
          </a:prstGeom>
          <a:noFill/>
        </p:spPr>
        <p:txBody>
          <a:bodyPr wrap="square" rtlCol="0">
            <a:spAutoFit/>
          </a:bodyPr>
          <a:lstStyle/>
          <a:p>
            <a:r>
              <a:rPr lang="en-GB" sz="2400" b="1" dirty="0" smtClean="0"/>
              <a:t>Project Aims</a:t>
            </a:r>
          </a:p>
          <a:p>
            <a:endParaRPr lang="en-GB" sz="1000" b="1" dirty="0" smtClean="0"/>
          </a:p>
          <a:p>
            <a:pPr marL="360363" indent="-360363">
              <a:buFont typeface="Wingdings" pitchFamily="2" charset="2"/>
              <a:buChar char="Ø"/>
            </a:pPr>
            <a:r>
              <a:rPr lang="en-GB" dirty="0" smtClean="0"/>
              <a:t>To formalise the channels and processes used to communicate and interact with industry by the university.</a:t>
            </a:r>
          </a:p>
          <a:p>
            <a:pPr marL="360363" indent="-360363">
              <a:buFont typeface="Wingdings" pitchFamily="2" charset="2"/>
              <a:buChar char="Ø"/>
            </a:pPr>
            <a:r>
              <a:rPr lang="en-GB" dirty="0" smtClean="0"/>
              <a:t>To use these channels and processes to develop more effective and efficient relationships between the two.</a:t>
            </a:r>
          </a:p>
          <a:p>
            <a:pPr marL="360363" indent="-360363">
              <a:buFont typeface="Wingdings" pitchFamily="2" charset="2"/>
              <a:buChar char="Ø"/>
            </a:pPr>
            <a:r>
              <a:rPr lang="en-GB" dirty="0" smtClean="0"/>
              <a:t>To share our findings with other HEIs and the STEM community in an accessible way.</a:t>
            </a:r>
          </a:p>
          <a:p>
            <a:endParaRPr lang="en-GB" dirty="0" smtClean="0">
              <a:solidFill>
                <a:schemeClr val="accent6">
                  <a:lumMod val="50000"/>
                </a:schemeClr>
              </a:solidFill>
            </a:endParaRPr>
          </a:p>
          <a:p>
            <a:endParaRPr lang="en-GB" dirty="0">
              <a:solidFill>
                <a:schemeClr val="accent6">
                  <a:lumMod val="50000"/>
                </a:schemeClr>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additive="base">
                                        <p:cTn id="14"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0">
                                            <p:txEl>
                                              <p:pRg st="2" end="2"/>
                                            </p:txEl>
                                          </p:spTgt>
                                        </p:tgtEl>
                                        <p:attrNameLst>
                                          <p:attrName>style.visibility</p:attrName>
                                        </p:attrNameLst>
                                      </p:cBhvr>
                                      <p:to>
                                        <p:strVal val="visible"/>
                                      </p:to>
                                    </p:set>
                                    <p:anim calcmode="lin" valueType="num">
                                      <p:cBhvr additive="base">
                                        <p:cTn id="20"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anim calcmode="lin" valueType="num">
                                      <p:cBhvr additive="base">
                                        <p:cTn id="26"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0">
                                            <p:txEl>
                                              <p:pRg st="4" end="4"/>
                                            </p:txEl>
                                          </p:spTgt>
                                        </p:tgtEl>
                                        <p:attrNameLst>
                                          <p:attrName>style.visibility</p:attrName>
                                        </p:attrNameLst>
                                      </p:cBhvr>
                                      <p:to>
                                        <p:strVal val="visible"/>
                                      </p:to>
                                    </p:set>
                                    <p:anim calcmode="lin" valueType="num">
                                      <p:cBhvr additive="base">
                                        <p:cTn id="32"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extBox 6"/>
          <p:cNvSpPr txBox="1"/>
          <p:nvPr/>
        </p:nvSpPr>
        <p:spPr>
          <a:xfrm>
            <a:off x="3995936" y="2204864"/>
            <a:ext cx="4968552" cy="707886"/>
          </a:xfrm>
          <a:prstGeom prst="rect">
            <a:avLst/>
          </a:prstGeom>
          <a:noFill/>
        </p:spPr>
        <p:txBody>
          <a:bodyPr wrap="square" rtlCol="0">
            <a:spAutoFit/>
          </a:bodyPr>
          <a:lstStyle/>
          <a:p>
            <a:r>
              <a:rPr lang="en-GB" sz="4000" b="1" dirty="0" smtClean="0">
                <a:latin typeface="+mj-lt"/>
              </a:rPr>
              <a:t>FINDINGS SO FAR</a:t>
            </a:r>
            <a:endParaRPr lang="en-GB" sz="4000" b="1" dirty="0">
              <a:latin typeface="+mj-lt"/>
            </a:endParaRPr>
          </a:p>
        </p:txBody>
      </p:sp>
      <p:sp>
        <p:nvSpPr>
          <p:cNvPr id="9" name="TextBox 8"/>
          <p:cNvSpPr txBox="1"/>
          <p:nvPr/>
        </p:nvSpPr>
        <p:spPr>
          <a:xfrm>
            <a:off x="251520" y="2780928"/>
            <a:ext cx="4824536" cy="3677930"/>
          </a:xfrm>
          <a:prstGeom prst="rect">
            <a:avLst/>
          </a:prstGeom>
          <a:noFill/>
        </p:spPr>
        <p:txBody>
          <a:bodyPr wrap="square" rtlCol="0">
            <a:spAutoFit/>
          </a:bodyPr>
          <a:lstStyle/>
          <a:p>
            <a:r>
              <a:rPr lang="en-GB" sz="2400" b="1" dirty="0" smtClean="0"/>
              <a:t>Review</a:t>
            </a:r>
          </a:p>
          <a:p>
            <a:pPr algn="just"/>
            <a:endParaRPr lang="en-GB" sz="1100" b="1" dirty="0" smtClean="0"/>
          </a:p>
          <a:p>
            <a:pPr marL="269875" indent="-269875" algn="just">
              <a:buFont typeface="Wingdings" pitchFamily="2" charset="2"/>
              <a:buChar char="Ø"/>
            </a:pPr>
            <a:r>
              <a:rPr lang="en-GB" sz="1600" dirty="0" smtClean="0"/>
              <a:t>Meetings and interviews were conducted with a wide range of individuals, including:</a:t>
            </a:r>
          </a:p>
          <a:p>
            <a:pPr marL="727075" lvl="1" indent="-269875" algn="just">
              <a:buFont typeface="Wingdings" pitchFamily="2" charset="2"/>
              <a:buChar char="Ø"/>
            </a:pPr>
            <a:r>
              <a:rPr lang="en-GB" sz="1600" dirty="0"/>
              <a:t>A</a:t>
            </a:r>
            <a:r>
              <a:rPr lang="en-GB" sz="1600" dirty="0" smtClean="0"/>
              <a:t>cademic staff,</a:t>
            </a:r>
          </a:p>
          <a:p>
            <a:pPr marL="727075" lvl="1" indent="-269875" algn="just">
              <a:buFont typeface="Wingdings" pitchFamily="2" charset="2"/>
              <a:buChar char="Ø"/>
            </a:pPr>
            <a:r>
              <a:rPr lang="en-GB" sz="1600" dirty="0" smtClean="0"/>
              <a:t>Students,</a:t>
            </a:r>
          </a:p>
          <a:p>
            <a:pPr marL="727075" lvl="1" indent="-269875" algn="just">
              <a:buFont typeface="Wingdings" pitchFamily="2" charset="2"/>
              <a:buChar char="Ø"/>
            </a:pPr>
            <a:r>
              <a:rPr lang="en-GB" sz="1600" dirty="0"/>
              <a:t>P</a:t>
            </a:r>
            <a:r>
              <a:rPr lang="en-GB" sz="1600" dirty="0" smtClean="0"/>
              <a:t>rofessional services staff,</a:t>
            </a:r>
          </a:p>
          <a:p>
            <a:pPr marL="269875" lvl="1" algn="just"/>
            <a:r>
              <a:rPr lang="en-GB" sz="1600" dirty="0" smtClean="0"/>
              <a:t>within the College of Engineering, Maths and Physical Sciences and elsewhere within the university.</a:t>
            </a:r>
          </a:p>
          <a:p>
            <a:pPr marL="269875" indent="-269875" algn="just">
              <a:buFont typeface="Wingdings" pitchFamily="2" charset="2"/>
              <a:buChar char="Ø"/>
            </a:pPr>
            <a:r>
              <a:rPr lang="en-GB" sz="1600" dirty="0" smtClean="0"/>
              <a:t>The responses were analysed and some recurring themes for problems with engagement were revealed:</a:t>
            </a:r>
          </a:p>
          <a:p>
            <a:pPr marL="269875" indent="-269875">
              <a:buFont typeface="Wingdings" pitchFamily="2" charset="2"/>
              <a:buChar char="Ø"/>
            </a:pPr>
            <a:endParaRPr lang="en-GB" sz="1600" dirty="0">
              <a:solidFill>
                <a:schemeClr val="accent6">
                  <a:lumMod val="50000"/>
                </a:schemeClr>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 calcmode="lin" valueType="num">
                                      <p:cBhvr additive="base">
                                        <p:cTn id="14"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 calcmode="lin" valueType="num">
                                      <p:cBhvr additive="base">
                                        <p:cTn id="20" dur="5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nodeType="clickEffect">
                                  <p:stCondLst>
                                    <p:cond delay="0"/>
                                  </p:stCondLst>
                                  <p:childTnLst>
                                    <p:set>
                                      <p:cBhvr>
                                        <p:cTn id="25" dur="1" fill="hold">
                                          <p:stCondLst>
                                            <p:cond delay="0"/>
                                          </p:stCondLst>
                                        </p:cTn>
                                        <p:tgtEl>
                                          <p:spTgt spid="9">
                                            <p:txEl>
                                              <p:pRg st="3" end="3"/>
                                            </p:txEl>
                                          </p:spTgt>
                                        </p:tgtEl>
                                        <p:attrNameLst>
                                          <p:attrName>style.visibility</p:attrName>
                                        </p:attrNameLst>
                                      </p:cBhvr>
                                      <p:to>
                                        <p:strVal val="visible"/>
                                      </p:to>
                                    </p:set>
                                    <p:anim calcmode="lin" valueType="num">
                                      <p:cBhvr additive="base">
                                        <p:cTn id="26" dur="5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 calcmode="lin" valueType="num">
                                      <p:cBhvr additive="base">
                                        <p:cTn id="32" dur="5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nodeType="click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 calcmode="lin" valueType="num">
                                      <p:cBhvr additive="base">
                                        <p:cTn id="38" dur="500" fill="hold"/>
                                        <p:tgtEl>
                                          <p:spTgt spid="9">
                                            <p:txEl>
                                              <p:pRg st="5" end="5"/>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nodeType="clickEffect">
                                  <p:stCondLst>
                                    <p:cond delay="0"/>
                                  </p:stCondLst>
                                  <p:childTnLst>
                                    <p:set>
                                      <p:cBhvr>
                                        <p:cTn id="43" dur="1" fill="hold">
                                          <p:stCondLst>
                                            <p:cond delay="0"/>
                                          </p:stCondLst>
                                        </p:cTn>
                                        <p:tgtEl>
                                          <p:spTgt spid="9">
                                            <p:txEl>
                                              <p:pRg st="6" end="6"/>
                                            </p:txEl>
                                          </p:spTgt>
                                        </p:tgtEl>
                                        <p:attrNameLst>
                                          <p:attrName>style.visibility</p:attrName>
                                        </p:attrNameLst>
                                      </p:cBhvr>
                                      <p:to>
                                        <p:strVal val="visible"/>
                                      </p:to>
                                    </p:set>
                                    <p:anim calcmode="lin" valueType="num">
                                      <p:cBhvr additive="base">
                                        <p:cTn id="44" dur="500" fill="hold"/>
                                        <p:tgtEl>
                                          <p:spTgt spid="9">
                                            <p:txEl>
                                              <p:pRg st="6" end="6"/>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nodeType="clickEffect">
                                  <p:stCondLst>
                                    <p:cond delay="0"/>
                                  </p:stCondLst>
                                  <p:childTnLst>
                                    <p:set>
                                      <p:cBhvr>
                                        <p:cTn id="49" dur="1" fill="hold">
                                          <p:stCondLst>
                                            <p:cond delay="0"/>
                                          </p:stCondLst>
                                        </p:cTn>
                                        <p:tgtEl>
                                          <p:spTgt spid="9">
                                            <p:txEl>
                                              <p:pRg st="7" end="7"/>
                                            </p:txEl>
                                          </p:spTgt>
                                        </p:tgtEl>
                                        <p:attrNameLst>
                                          <p:attrName>style.visibility</p:attrName>
                                        </p:attrNameLst>
                                      </p:cBhvr>
                                      <p:to>
                                        <p:strVal val="visible"/>
                                      </p:to>
                                    </p:set>
                                    <p:anim calcmode="lin" valueType="num">
                                      <p:cBhvr additive="base">
                                        <p:cTn id="50" dur="500" fill="hold"/>
                                        <p:tgtEl>
                                          <p:spTgt spid="9">
                                            <p:txEl>
                                              <p:pRg st="7" end="7"/>
                                            </p:txEl>
                                          </p:spTgt>
                                        </p:tgtEl>
                                        <p:attrNameLst>
                                          <p:attrName>ppt_x</p:attrName>
                                        </p:attrNameLst>
                                      </p:cBhvr>
                                      <p:tavLst>
                                        <p:tav tm="0">
                                          <p:val>
                                            <p:strVal val="0-#ppt_w/2"/>
                                          </p:val>
                                        </p:tav>
                                        <p:tav tm="100000">
                                          <p:val>
                                            <p:strVal val="#ppt_x"/>
                                          </p:val>
                                        </p:tav>
                                      </p:tavLst>
                                    </p:anim>
                                    <p:anim calcmode="lin" valueType="num">
                                      <p:cBhvr additive="base">
                                        <p:cTn id="51" dur="500" fill="hold"/>
                                        <p:tgtEl>
                                          <p:spTgt spid="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extBox 6"/>
          <p:cNvSpPr txBox="1"/>
          <p:nvPr/>
        </p:nvSpPr>
        <p:spPr>
          <a:xfrm>
            <a:off x="3995936" y="2204864"/>
            <a:ext cx="4968552" cy="707886"/>
          </a:xfrm>
          <a:prstGeom prst="rect">
            <a:avLst/>
          </a:prstGeom>
          <a:noFill/>
        </p:spPr>
        <p:txBody>
          <a:bodyPr wrap="square" rtlCol="0">
            <a:spAutoFit/>
          </a:bodyPr>
          <a:lstStyle/>
          <a:p>
            <a:r>
              <a:rPr lang="en-GB" sz="4000" b="1" dirty="0" smtClean="0">
                <a:latin typeface="+mj-lt"/>
              </a:rPr>
              <a:t>FINDINGS SO FAR</a:t>
            </a:r>
            <a:endParaRPr lang="en-GB" sz="4000" b="1" dirty="0">
              <a:latin typeface="+mj-lt"/>
            </a:endParaRPr>
          </a:p>
        </p:txBody>
      </p:sp>
      <p:sp>
        <p:nvSpPr>
          <p:cNvPr id="10" name="Content Placeholder 8"/>
          <p:cNvSpPr txBox="1">
            <a:spLocks/>
          </p:cNvSpPr>
          <p:nvPr/>
        </p:nvSpPr>
        <p:spPr>
          <a:xfrm>
            <a:off x="2843808" y="3284984"/>
            <a:ext cx="6048672" cy="3240360"/>
          </a:xfrm>
          <a:prstGeom prst="rect">
            <a:avLst/>
          </a:prstGeom>
        </p:spPr>
        <p:txBody>
          <a:bodyPr>
            <a:normAutofit fontScale="62500" lnSpcReduction="20000"/>
          </a:bodyPr>
          <a:lstStyle/>
          <a:p>
            <a:pPr marL="411480" marR="0" lvl="0" indent="-342900" algn="l" defTabSz="914400" rtl="0" eaLnBrk="1" fontAlgn="auto" latinLnBrk="0" hangingPunct="1">
              <a:lnSpc>
                <a:spcPct val="100000"/>
              </a:lnSpc>
              <a:spcBef>
                <a:spcPts val="700"/>
              </a:spcBef>
              <a:spcAft>
                <a:spcPts val="0"/>
              </a:spcAft>
              <a:buClr>
                <a:schemeClr val="accent6">
                  <a:lumMod val="50000"/>
                </a:schemeClr>
              </a:buClr>
              <a:buSzPct val="95000"/>
              <a:buFont typeface="Wingdings"/>
              <a:buNone/>
              <a:tabLst/>
              <a:defRPr/>
            </a:pPr>
            <a:r>
              <a:rPr kumimoji="0" lang="en-GB" sz="3800" b="1" i="0" u="none" strike="noStrike" kern="1200" cap="none" spc="0" normalizeH="0" baseline="0" noProof="0" dirty="0" smtClean="0">
                <a:ln>
                  <a:noFill/>
                </a:ln>
                <a:effectLst/>
                <a:uLnTx/>
                <a:uFillTx/>
                <a:latin typeface="+mn-lt"/>
                <a:ea typeface="+mn-ea"/>
                <a:cs typeface="+mn-cs"/>
              </a:rPr>
              <a:t>Barriers</a:t>
            </a:r>
          </a:p>
          <a:p>
            <a:pPr marL="411480" marR="0" lvl="0" indent="-342900" algn="l" defTabSz="914400" rtl="0" eaLnBrk="1" fontAlgn="auto" latinLnBrk="0" hangingPunct="1">
              <a:lnSpc>
                <a:spcPct val="100000"/>
              </a:lnSpc>
              <a:spcBef>
                <a:spcPts val="700"/>
              </a:spcBef>
              <a:spcAft>
                <a:spcPts val="0"/>
              </a:spcAft>
              <a:buClr>
                <a:schemeClr val="accent6">
                  <a:lumMod val="50000"/>
                </a:schemeClr>
              </a:buClr>
              <a:buSzPct val="95000"/>
              <a:buFont typeface="Wingdings"/>
              <a:buNone/>
              <a:tabLst/>
              <a:defRPr/>
            </a:pPr>
            <a:endParaRPr kumimoji="0" lang="en-GB" sz="2600" b="1" i="0" u="none" strike="noStrike" kern="1200" cap="none" spc="0" normalizeH="0" baseline="0" noProof="0" dirty="0" smtClean="0">
              <a:ln>
                <a:noFill/>
              </a:ln>
              <a:effectLst/>
              <a:uLnTx/>
              <a:uFillTx/>
              <a:latin typeface="+mn-lt"/>
              <a:ea typeface="+mn-ea"/>
              <a:cs typeface="+mn-cs"/>
            </a:endParaRPr>
          </a:p>
          <a:p>
            <a:pPr marL="411480" marR="0" lvl="0" indent="-342900" defTabSz="914400" rtl="0" eaLnBrk="1" fontAlgn="auto" latinLnBrk="0" hangingPunct="1">
              <a:lnSpc>
                <a:spcPct val="100000"/>
              </a:lnSpc>
              <a:spcBef>
                <a:spcPts val="700"/>
              </a:spcBef>
              <a:spcAft>
                <a:spcPts val="0"/>
              </a:spcAft>
              <a:buClr>
                <a:schemeClr val="tx1"/>
              </a:buClr>
              <a:buSzPct val="95000"/>
              <a:buFont typeface="Wingdings" pitchFamily="2" charset="2"/>
              <a:buChar char="Ø"/>
              <a:tabLst/>
              <a:defRPr/>
            </a:pPr>
            <a:r>
              <a:rPr kumimoji="0" lang="en-GB" sz="2600" b="0" i="0" u="none" strike="noStrike" kern="1200" cap="none" spc="0" normalizeH="0" baseline="0" noProof="0" dirty="0" smtClean="0">
                <a:ln>
                  <a:noFill/>
                </a:ln>
                <a:effectLst/>
                <a:uLnTx/>
                <a:uFillTx/>
                <a:latin typeface="+mn-lt"/>
                <a:ea typeface="+mn-ea"/>
                <a:cs typeface="+mn-cs"/>
              </a:rPr>
              <a:t>Difficulties in communication between HEIs and industry.</a:t>
            </a:r>
          </a:p>
          <a:p>
            <a:pPr marL="411480" marR="0" lvl="0" indent="-342900" defTabSz="914400" rtl="0" eaLnBrk="1" fontAlgn="auto" latinLnBrk="0" hangingPunct="1">
              <a:lnSpc>
                <a:spcPct val="100000"/>
              </a:lnSpc>
              <a:spcBef>
                <a:spcPts val="700"/>
              </a:spcBef>
              <a:spcAft>
                <a:spcPts val="0"/>
              </a:spcAft>
              <a:buClr>
                <a:schemeClr val="tx1"/>
              </a:buClr>
              <a:buSzPct val="95000"/>
              <a:buFont typeface="Wingdings" pitchFamily="2" charset="2"/>
              <a:buChar char="Ø"/>
              <a:tabLst/>
              <a:defRPr/>
            </a:pPr>
            <a:r>
              <a:rPr kumimoji="0" lang="en-GB" sz="2600" b="0" i="0" u="none" strike="noStrike" kern="1200" cap="none" spc="0" normalizeH="0" baseline="0" noProof="0" dirty="0" smtClean="0">
                <a:ln>
                  <a:noFill/>
                </a:ln>
                <a:effectLst/>
                <a:uLnTx/>
                <a:uFillTx/>
                <a:latin typeface="+mn-lt"/>
                <a:ea typeface="+mn-ea"/>
                <a:cs typeface="+mn-cs"/>
              </a:rPr>
              <a:t>Lack of knowledge of industry/HEI needs.</a:t>
            </a:r>
          </a:p>
          <a:p>
            <a:pPr marL="411480" marR="0" lvl="0" indent="-342900" defTabSz="914400" rtl="0" eaLnBrk="1" fontAlgn="auto" latinLnBrk="0" hangingPunct="1">
              <a:lnSpc>
                <a:spcPct val="100000"/>
              </a:lnSpc>
              <a:spcBef>
                <a:spcPts val="700"/>
              </a:spcBef>
              <a:spcAft>
                <a:spcPts val="0"/>
              </a:spcAft>
              <a:buClr>
                <a:schemeClr val="tx1"/>
              </a:buClr>
              <a:buSzPct val="95000"/>
              <a:buFont typeface="Wingdings" pitchFamily="2" charset="2"/>
              <a:buChar char="Ø"/>
              <a:tabLst/>
              <a:defRPr/>
            </a:pPr>
            <a:r>
              <a:rPr kumimoji="0" lang="en-GB" sz="2600" b="0" i="0" u="none" strike="noStrike" kern="1200" cap="none" spc="0" normalizeH="0" baseline="0" noProof="0" dirty="0" smtClean="0">
                <a:ln>
                  <a:noFill/>
                </a:ln>
                <a:effectLst/>
                <a:uLnTx/>
                <a:uFillTx/>
                <a:latin typeface="+mn-lt"/>
                <a:ea typeface="+mn-ea"/>
                <a:cs typeface="+mn-cs"/>
              </a:rPr>
              <a:t>Establishing and maintaining relationships over time to maximise benefit is a challenge.</a:t>
            </a:r>
          </a:p>
          <a:p>
            <a:pPr marL="411480" marR="0" lvl="0" indent="-342900" defTabSz="914400" rtl="0" eaLnBrk="1" fontAlgn="auto" latinLnBrk="0" hangingPunct="1">
              <a:lnSpc>
                <a:spcPct val="100000"/>
              </a:lnSpc>
              <a:spcBef>
                <a:spcPts val="700"/>
              </a:spcBef>
              <a:spcAft>
                <a:spcPts val="0"/>
              </a:spcAft>
              <a:buClr>
                <a:schemeClr val="tx1"/>
              </a:buClr>
              <a:buSzPct val="95000"/>
              <a:buFont typeface="Wingdings" pitchFamily="2" charset="2"/>
              <a:buChar char="Ø"/>
              <a:tabLst/>
              <a:defRPr/>
            </a:pPr>
            <a:r>
              <a:rPr kumimoji="0" lang="en-GB" sz="2600" b="0" i="0" u="none" strike="noStrike" kern="1200" cap="none" spc="0" normalizeH="0" baseline="0" noProof="0" dirty="0" smtClean="0">
                <a:ln>
                  <a:noFill/>
                </a:ln>
                <a:effectLst/>
                <a:uLnTx/>
                <a:uFillTx/>
                <a:latin typeface="+mn-lt"/>
                <a:ea typeface="+mn-ea"/>
                <a:cs typeface="+mn-cs"/>
              </a:rPr>
              <a:t>Lack of awareness regarding the communication channels that already exist between businesses and institutions.</a:t>
            </a:r>
            <a:endParaRPr lang="en-GB" sz="2600" dirty="0"/>
          </a:p>
          <a:p>
            <a:pPr marL="411480" marR="0" lvl="0" indent="-342900" defTabSz="914400" rtl="0" eaLnBrk="1" fontAlgn="auto" latinLnBrk="0" hangingPunct="1">
              <a:lnSpc>
                <a:spcPct val="100000"/>
              </a:lnSpc>
              <a:spcBef>
                <a:spcPts val="700"/>
              </a:spcBef>
              <a:spcAft>
                <a:spcPts val="0"/>
              </a:spcAft>
              <a:buClr>
                <a:schemeClr val="tx1"/>
              </a:buClr>
              <a:buSzPct val="95000"/>
              <a:buFont typeface="Wingdings" pitchFamily="2" charset="2"/>
              <a:buChar char="Ø"/>
              <a:tabLst/>
              <a:defRPr/>
            </a:pPr>
            <a:r>
              <a:rPr kumimoji="0" lang="en-GB" sz="2600" b="0" i="0" u="none" strike="noStrike" kern="1200" cap="none" spc="0" normalizeH="0" baseline="0" noProof="0" dirty="0" smtClean="0">
                <a:ln>
                  <a:noFill/>
                </a:ln>
                <a:effectLst/>
                <a:uLnTx/>
                <a:uFillTx/>
                <a:latin typeface="+mn-lt"/>
                <a:ea typeface="+mn-ea"/>
                <a:cs typeface="+mn-cs"/>
              </a:rPr>
              <a:t>It</a:t>
            </a:r>
            <a:r>
              <a:rPr kumimoji="0" lang="en-GB" sz="2600" b="0" i="0" u="none" strike="noStrike" kern="1200" cap="none" spc="0" normalizeH="0" noProof="0" dirty="0" smtClean="0">
                <a:ln>
                  <a:noFill/>
                </a:ln>
                <a:effectLst/>
                <a:uLnTx/>
                <a:uFillTx/>
                <a:latin typeface="+mn-lt"/>
                <a:ea typeface="+mn-ea"/>
                <a:cs typeface="+mn-cs"/>
              </a:rPr>
              <a:t> can be difficult to know where to find the most relevant literature and in some places the abundance can be overwhelming.</a:t>
            </a:r>
            <a:endParaRPr kumimoji="0" lang="en-GB" sz="2600" b="0" i="0" u="none" strike="noStrike" kern="1200" cap="none" spc="0" normalizeH="0" baseline="0" noProof="0" dirty="0" smtClean="0">
              <a:ln>
                <a:noFill/>
              </a:ln>
              <a:effectLst/>
              <a:uLnTx/>
              <a:uFillTx/>
              <a:latin typeface="+mn-lt"/>
              <a:ea typeface="+mn-ea"/>
              <a:cs typeface="+mn-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additive="base">
                                        <p:cTn id="14" dur="500" fill="hold"/>
                                        <p:tgtEl>
                                          <p:spTgt spid="10">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10">
                                            <p:txEl>
                                              <p:pRg st="2" end="2"/>
                                            </p:txEl>
                                          </p:spTgt>
                                        </p:tgtEl>
                                        <p:attrNameLst>
                                          <p:attrName>style.visibility</p:attrName>
                                        </p:attrNameLst>
                                      </p:cBhvr>
                                      <p:to>
                                        <p:strVal val="visible"/>
                                      </p:to>
                                    </p:set>
                                    <p:anim calcmode="lin" valueType="num">
                                      <p:cBhvr additive="base">
                                        <p:cTn id="20" dur="500" fill="hold"/>
                                        <p:tgtEl>
                                          <p:spTgt spid="10">
                                            <p:txEl>
                                              <p:pRg st="2" end="2"/>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nodeType="click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anim calcmode="lin" valueType="num">
                                      <p:cBhvr additive="base">
                                        <p:cTn id="26" dur="500" fill="hold"/>
                                        <p:tgtEl>
                                          <p:spTgt spid="10">
                                            <p:txEl>
                                              <p:pRg st="3" end="3"/>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1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nodeType="clickEffect">
                                  <p:stCondLst>
                                    <p:cond delay="0"/>
                                  </p:stCondLst>
                                  <p:childTnLst>
                                    <p:set>
                                      <p:cBhvr>
                                        <p:cTn id="31" dur="1" fill="hold">
                                          <p:stCondLst>
                                            <p:cond delay="0"/>
                                          </p:stCondLst>
                                        </p:cTn>
                                        <p:tgtEl>
                                          <p:spTgt spid="10">
                                            <p:txEl>
                                              <p:pRg st="4" end="4"/>
                                            </p:txEl>
                                          </p:spTgt>
                                        </p:tgtEl>
                                        <p:attrNameLst>
                                          <p:attrName>style.visibility</p:attrName>
                                        </p:attrNameLst>
                                      </p:cBhvr>
                                      <p:to>
                                        <p:strVal val="visible"/>
                                      </p:to>
                                    </p:set>
                                    <p:anim calcmode="lin" valueType="num">
                                      <p:cBhvr additive="base">
                                        <p:cTn id="32" dur="500" fill="hold"/>
                                        <p:tgtEl>
                                          <p:spTgt spid="10">
                                            <p:txEl>
                                              <p:pRg st="4" end="4"/>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1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1" fill="hold">
                                          <p:stCondLst>
                                            <p:cond delay="0"/>
                                          </p:stCondLst>
                                        </p:cTn>
                                        <p:tgtEl>
                                          <p:spTgt spid="10">
                                            <p:txEl>
                                              <p:pRg st="5" end="5"/>
                                            </p:txEl>
                                          </p:spTgt>
                                        </p:tgtEl>
                                        <p:attrNameLst>
                                          <p:attrName>style.visibility</p:attrName>
                                        </p:attrNameLst>
                                      </p:cBhvr>
                                      <p:to>
                                        <p:strVal val="visible"/>
                                      </p:to>
                                    </p:set>
                                    <p:anim calcmode="lin" valueType="num">
                                      <p:cBhvr additive="base">
                                        <p:cTn id="38" dur="500" fill="hold"/>
                                        <p:tgtEl>
                                          <p:spTgt spid="10">
                                            <p:txEl>
                                              <p:pRg st="5" end="5"/>
                                            </p:tx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1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10">
                                            <p:txEl>
                                              <p:pRg st="6" end="6"/>
                                            </p:txEl>
                                          </p:spTgt>
                                        </p:tgtEl>
                                        <p:attrNameLst>
                                          <p:attrName>style.visibility</p:attrName>
                                        </p:attrNameLst>
                                      </p:cBhvr>
                                      <p:to>
                                        <p:strVal val="visible"/>
                                      </p:to>
                                    </p:set>
                                    <p:anim calcmode="lin" valueType="num">
                                      <p:cBhvr additive="base">
                                        <p:cTn id="44" dur="500" fill="hold"/>
                                        <p:tgtEl>
                                          <p:spTgt spid="10">
                                            <p:txEl>
                                              <p:pRg st="6" end="6"/>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1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itle 6"/>
          <p:cNvSpPr>
            <a:spLocks noGrp="1"/>
          </p:cNvSpPr>
          <p:nvPr>
            <p:ph type="title"/>
          </p:nvPr>
        </p:nvSpPr>
        <p:spPr>
          <a:xfrm>
            <a:off x="611560" y="1628800"/>
            <a:ext cx="8229600" cy="1162050"/>
          </a:xfrm>
        </p:spPr>
        <p:txBody>
          <a:bodyPr/>
          <a:lstStyle/>
          <a:p>
            <a:r>
              <a:rPr lang="en-GB" sz="4000" b="1" dirty="0" smtClean="0">
                <a:solidFill>
                  <a:schemeClr val="tx1"/>
                </a:solidFill>
              </a:rPr>
              <a:t>CONNECTING PEOPLE</a:t>
            </a:r>
            <a:endParaRPr lang="en-GB" sz="4000" b="1" dirty="0">
              <a:solidFill>
                <a:schemeClr val="tx1"/>
              </a:solidFill>
            </a:endParaRPr>
          </a:p>
        </p:txBody>
      </p:sp>
      <p:sp>
        <p:nvSpPr>
          <p:cNvPr id="9" name="Text Placeholder 8"/>
          <p:cNvSpPr>
            <a:spLocks noGrp="1"/>
          </p:cNvSpPr>
          <p:nvPr>
            <p:ph type="body" idx="2"/>
          </p:nvPr>
        </p:nvSpPr>
        <p:spPr>
          <a:xfrm>
            <a:off x="1763688" y="2780928"/>
            <a:ext cx="5040560" cy="3888432"/>
          </a:xfrm>
        </p:spPr>
        <p:txBody>
          <a:bodyPr>
            <a:normAutofit fontScale="70000" lnSpcReduction="20000"/>
          </a:bodyPr>
          <a:lstStyle/>
          <a:p>
            <a:r>
              <a:rPr lang="en-GB" sz="3400" b="1" dirty="0" smtClean="0"/>
              <a:t>CRM system</a:t>
            </a:r>
          </a:p>
          <a:p>
            <a:endParaRPr lang="en-GB" sz="1100" b="1" dirty="0" smtClean="0"/>
          </a:p>
          <a:p>
            <a:pPr marL="269875" indent="-215900" algn="just">
              <a:buClr>
                <a:schemeClr val="tx1"/>
              </a:buClr>
              <a:buFont typeface="Wingdings" pitchFamily="2" charset="2"/>
              <a:buChar char="Ø"/>
            </a:pPr>
            <a:r>
              <a:rPr lang="en-GB" sz="2300" dirty="0" smtClean="0"/>
              <a:t>A customer relationship management system has been suggested as an effective way to keep track of ongoing relationships with industry.</a:t>
            </a:r>
          </a:p>
          <a:p>
            <a:pPr marL="269875" indent="-215900" algn="just">
              <a:buClr>
                <a:schemeClr val="tx1"/>
              </a:buClr>
              <a:buFont typeface="Wingdings" pitchFamily="2" charset="2"/>
              <a:buChar char="Ø"/>
            </a:pPr>
            <a:r>
              <a:rPr lang="en-GB" sz="2300" dirty="0" smtClean="0"/>
              <a:t>It was cited as a useful tool to quickly research interactions with a particular company in order to present a professional image to industry.</a:t>
            </a:r>
          </a:p>
          <a:p>
            <a:pPr marL="269875" indent="-215900" algn="just">
              <a:buClr>
                <a:schemeClr val="tx1"/>
              </a:buClr>
              <a:buFont typeface="Wingdings" pitchFamily="2" charset="2"/>
              <a:buChar char="Ø"/>
            </a:pPr>
            <a:r>
              <a:rPr lang="en-GB" sz="2300" dirty="0" smtClean="0"/>
              <a:t>Concerns have been raised over privacy and personal contacts – suggestions have been made about how to overcome these issues.</a:t>
            </a:r>
          </a:p>
          <a:p>
            <a:pPr marL="269875" indent="-215900" algn="just">
              <a:buClr>
                <a:schemeClr val="tx1"/>
              </a:buClr>
              <a:buFont typeface="Wingdings" pitchFamily="2" charset="2"/>
              <a:buChar char="Ø"/>
            </a:pPr>
            <a:r>
              <a:rPr lang="en-GB" sz="2300" dirty="0" smtClean="0"/>
              <a:t>Implementation – College-wide or institution-wide? Discussions are ongoing with staff at all levels to decide how best to move forward with this.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 calcmode="lin" valueType="num">
                                      <p:cBhvr additive="base">
                                        <p:cTn id="1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nodeType="click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 calcmode="lin" valueType="num">
                                      <p:cBhvr additive="base">
                                        <p:cTn id="20"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nodeType="clickEffect">
                                  <p:stCondLst>
                                    <p:cond delay="0"/>
                                  </p:stCondLst>
                                  <p:childTnLst>
                                    <p:set>
                                      <p:cBhvr>
                                        <p:cTn id="25" dur="1" fill="hold">
                                          <p:stCondLst>
                                            <p:cond delay="0"/>
                                          </p:stCondLst>
                                        </p:cTn>
                                        <p:tgtEl>
                                          <p:spTgt spid="9">
                                            <p:txEl>
                                              <p:pRg st="3" end="3"/>
                                            </p:txEl>
                                          </p:spTgt>
                                        </p:tgtEl>
                                        <p:attrNameLst>
                                          <p:attrName>style.visibility</p:attrName>
                                        </p:attrNameLst>
                                      </p:cBhvr>
                                      <p:to>
                                        <p:strVal val="visible"/>
                                      </p:to>
                                    </p:set>
                                    <p:anim calcmode="lin" valueType="num">
                                      <p:cBhvr additive="base">
                                        <p:cTn id="26"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 calcmode="lin" valueType="num">
                                      <p:cBhvr additive="base">
                                        <p:cTn id="32"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1" fill="hold" nodeType="click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 calcmode="lin" valueType="num">
                                      <p:cBhvr additive="base">
                                        <p:cTn id="38"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9">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3"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4"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itle 6"/>
          <p:cNvSpPr>
            <a:spLocks noGrp="1"/>
          </p:cNvSpPr>
          <p:nvPr>
            <p:ph type="title"/>
          </p:nvPr>
        </p:nvSpPr>
        <p:spPr>
          <a:xfrm>
            <a:off x="611560" y="1628800"/>
            <a:ext cx="8229600" cy="1162050"/>
          </a:xfrm>
        </p:spPr>
        <p:txBody>
          <a:bodyPr/>
          <a:lstStyle/>
          <a:p>
            <a:r>
              <a:rPr lang="en-GB" sz="4000" b="1" dirty="0" smtClean="0">
                <a:solidFill>
                  <a:schemeClr val="tx1"/>
                </a:solidFill>
              </a:rPr>
              <a:t>CONNECTING PEOPLE</a:t>
            </a:r>
            <a:endParaRPr lang="en-GB" sz="4000" b="1" dirty="0">
              <a:solidFill>
                <a:schemeClr val="tx1"/>
              </a:solidFill>
            </a:endParaRPr>
          </a:p>
        </p:txBody>
      </p:sp>
      <p:sp>
        <p:nvSpPr>
          <p:cNvPr id="8" name="Content Placeholder 7"/>
          <p:cNvSpPr>
            <a:spLocks noGrp="1"/>
          </p:cNvSpPr>
          <p:nvPr>
            <p:ph sz="half" idx="1"/>
          </p:nvPr>
        </p:nvSpPr>
        <p:spPr>
          <a:xfrm>
            <a:off x="2411760" y="2780928"/>
            <a:ext cx="6480720" cy="4077072"/>
          </a:xfrm>
        </p:spPr>
        <p:txBody>
          <a:bodyPr>
            <a:normAutofit fontScale="55000" lnSpcReduction="20000"/>
          </a:bodyPr>
          <a:lstStyle/>
          <a:p>
            <a:pPr>
              <a:buClr>
                <a:schemeClr val="tx1"/>
              </a:buClr>
              <a:buNone/>
            </a:pPr>
            <a:r>
              <a:rPr lang="en-GB" sz="4400" b="1" dirty="0" smtClean="0"/>
              <a:t>Brochure</a:t>
            </a:r>
          </a:p>
          <a:p>
            <a:pPr>
              <a:buClr>
                <a:schemeClr val="tx1"/>
              </a:buClr>
              <a:buFont typeface="Wingdings" pitchFamily="2" charset="2"/>
              <a:buChar char="Ø"/>
            </a:pPr>
            <a:r>
              <a:rPr lang="en-GB" sz="2900" dirty="0" smtClean="0"/>
              <a:t>A brochure has been suggested as a way to outline to employers the procedures involved to engage with the College.</a:t>
            </a:r>
          </a:p>
          <a:p>
            <a:pPr>
              <a:buClr>
                <a:schemeClr val="tx1"/>
              </a:buClr>
              <a:buFont typeface="Wingdings" pitchFamily="2" charset="2"/>
              <a:buChar char="Ø"/>
            </a:pPr>
            <a:r>
              <a:rPr lang="en-GB" sz="2900" dirty="0" smtClean="0"/>
              <a:t>It could also be used within the University as a way to ensure that employers always get directed to the relevant person, no matter who they contact.</a:t>
            </a:r>
          </a:p>
          <a:p>
            <a:pPr>
              <a:buClr>
                <a:schemeClr val="tx1"/>
              </a:buClr>
              <a:buFont typeface="Wingdings" pitchFamily="2" charset="2"/>
              <a:buChar char="Ø"/>
            </a:pPr>
            <a:r>
              <a:rPr lang="en-GB" sz="2900" dirty="0" smtClean="0"/>
              <a:t>Engagement for a project is often seen as difficult to achieve.</a:t>
            </a:r>
          </a:p>
          <a:p>
            <a:pPr>
              <a:buClr>
                <a:schemeClr val="tx1"/>
              </a:buClr>
              <a:buFont typeface="Wingdings" pitchFamily="2" charset="2"/>
              <a:buChar char="Ø"/>
            </a:pPr>
            <a:r>
              <a:rPr lang="en-GB" sz="2900" dirty="0" smtClean="0"/>
              <a:t>A brochure should clarify what the different types of engagement entail, what would be required and what the benefits are.</a:t>
            </a:r>
          </a:p>
          <a:p>
            <a:pPr>
              <a:buClr>
                <a:schemeClr val="tx1"/>
              </a:buClr>
              <a:buFont typeface="Wingdings" pitchFamily="2" charset="2"/>
              <a:buChar char="Ø"/>
            </a:pPr>
            <a:r>
              <a:rPr lang="en-GB" sz="2900" dirty="0" smtClean="0"/>
              <a:t>However, it is noted that for employers, an innovative design (e.g. not a traditional paper booklet) would be necessary to capture their interest.</a:t>
            </a:r>
          </a:p>
          <a:p>
            <a:pPr>
              <a:buClr>
                <a:schemeClr val="tx1"/>
              </a:buClr>
              <a:buFont typeface="Wingdings" pitchFamily="2" charset="2"/>
              <a:buChar char="Ø"/>
            </a:pPr>
            <a:r>
              <a:rPr lang="en-GB" sz="2900" dirty="0" smtClean="0"/>
              <a:t>One idea that was suggested by an employer would be to store all relevant information on a credit card-shaped memory stick to distribute to employers at networking events.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additive="base">
                                        <p:cTn id="1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 calcmode="lin" valueType="num">
                                      <p:cBhvr additive="base">
                                        <p:cTn id="20"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8">
                                            <p:txEl>
                                              <p:pRg st="2" end="2"/>
                                            </p:txEl>
                                          </p:spTgt>
                                        </p:tgtEl>
                                        <p:attrNameLst>
                                          <p:attrName>style.visibility</p:attrName>
                                        </p:attrNameLst>
                                      </p:cBhvr>
                                      <p:to>
                                        <p:strVal val="visible"/>
                                      </p:to>
                                    </p:set>
                                    <p:anim calcmode="lin" valueType="num">
                                      <p:cBhvr additive="base">
                                        <p:cTn id="26"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8">
                                            <p:txEl>
                                              <p:pRg st="3" end="3"/>
                                            </p:txEl>
                                          </p:spTgt>
                                        </p:tgtEl>
                                        <p:attrNameLst>
                                          <p:attrName>style.visibility</p:attrName>
                                        </p:attrNameLst>
                                      </p:cBhvr>
                                      <p:to>
                                        <p:strVal val="visible"/>
                                      </p:to>
                                    </p:set>
                                    <p:anim calcmode="lin" valueType="num">
                                      <p:cBhvr additive="base">
                                        <p:cTn id="3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8">
                                            <p:txEl>
                                              <p:pRg st="4" end="4"/>
                                            </p:txEl>
                                          </p:spTgt>
                                        </p:tgtEl>
                                        <p:attrNameLst>
                                          <p:attrName>style.visibility</p:attrName>
                                        </p:attrNameLst>
                                      </p:cBhvr>
                                      <p:to>
                                        <p:strVal val="visible"/>
                                      </p:to>
                                    </p:set>
                                    <p:anim calcmode="lin" valueType="num">
                                      <p:cBhvr additive="base">
                                        <p:cTn id="38"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8">
                                            <p:txEl>
                                              <p:pRg st="5" end="5"/>
                                            </p:txEl>
                                          </p:spTgt>
                                        </p:tgtEl>
                                        <p:attrNameLst>
                                          <p:attrName>style.visibility</p:attrName>
                                        </p:attrNameLst>
                                      </p:cBhvr>
                                      <p:to>
                                        <p:strVal val="visible"/>
                                      </p:to>
                                    </p:set>
                                    <p:anim calcmode="lin" valueType="num">
                                      <p:cBhvr additive="base">
                                        <p:cTn id="44"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8">
                                            <p:txEl>
                                              <p:pRg st="6" end="6"/>
                                            </p:txEl>
                                          </p:spTgt>
                                        </p:tgtEl>
                                        <p:attrNameLst>
                                          <p:attrName>style.visibility</p:attrName>
                                        </p:attrNameLst>
                                      </p:cBhvr>
                                      <p:to>
                                        <p:strVal val="visible"/>
                                      </p:to>
                                    </p:set>
                                    <p:anim calcmode="lin" valueType="num">
                                      <p:cBhvr additive="base">
                                        <p:cTn id="50"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2"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3"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itle 6"/>
          <p:cNvSpPr>
            <a:spLocks noGrp="1"/>
          </p:cNvSpPr>
          <p:nvPr>
            <p:ph type="title"/>
          </p:nvPr>
        </p:nvSpPr>
        <p:spPr>
          <a:xfrm>
            <a:off x="611560" y="1628800"/>
            <a:ext cx="8229600" cy="1162050"/>
          </a:xfrm>
        </p:spPr>
        <p:txBody>
          <a:bodyPr/>
          <a:lstStyle/>
          <a:p>
            <a:r>
              <a:rPr lang="en-GB" sz="4000" b="1" dirty="0" smtClean="0">
                <a:solidFill>
                  <a:schemeClr val="tx1"/>
                </a:solidFill>
              </a:rPr>
              <a:t>SUMMARY</a:t>
            </a:r>
            <a:endParaRPr lang="en-GB" sz="4000" b="1" dirty="0">
              <a:solidFill>
                <a:schemeClr val="tx1"/>
              </a:solidFill>
            </a:endParaRPr>
          </a:p>
        </p:txBody>
      </p:sp>
      <p:sp>
        <p:nvSpPr>
          <p:cNvPr id="9" name="TextBox 8"/>
          <p:cNvSpPr txBox="1"/>
          <p:nvPr/>
        </p:nvSpPr>
        <p:spPr>
          <a:xfrm>
            <a:off x="2555776" y="3212976"/>
            <a:ext cx="5328592" cy="1754326"/>
          </a:xfrm>
          <a:prstGeom prst="rect">
            <a:avLst/>
          </a:prstGeom>
          <a:noFill/>
        </p:spPr>
        <p:txBody>
          <a:bodyPr wrap="square" rtlCol="0">
            <a:spAutoFit/>
          </a:bodyPr>
          <a:lstStyle/>
          <a:p>
            <a:pPr marL="360363" indent="-360363">
              <a:buFont typeface="Wingdings" pitchFamily="2" charset="2"/>
              <a:buChar char="Ø"/>
            </a:pPr>
            <a:r>
              <a:rPr lang="en-GB" dirty="0" smtClean="0"/>
              <a:t>Improve communication between the university and industry.</a:t>
            </a:r>
          </a:p>
          <a:p>
            <a:pPr marL="360363" indent="-360363">
              <a:buFont typeface="Wingdings" pitchFamily="2" charset="2"/>
              <a:buChar char="Ø"/>
            </a:pPr>
            <a:r>
              <a:rPr lang="en-GB" dirty="0" smtClean="0"/>
              <a:t>Contribute towards the implementation of a CRM system.</a:t>
            </a:r>
          </a:p>
          <a:p>
            <a:pPr marL="360363" indent="-360363">
              <a:buFont typeface="Wingdings" pitchFamily="2" charset="2"/>
              <a:buChar char="Ø"/>
            </a:pPr>
            <a:r>
              <a:rPr lang="en-GB" dirty="0" smtClean="0"/>
              <a:t>Develop a employer-facing college brochure.</a:t>
            </a:r>
          </a:p>
          <a:p>
            <a:pPr marL="360363" indent="-360363">
              <a:buFont typeface="Wingdings" pitchFamily="2" charset="2"/>
              <a:buChar char="Ø"/>
            </a:pPr>
            <a:r>
              <a:rPr lang="en-GB" dirty="0" smtClean="0"/>
              <a:t>Ensure the materials are accessible.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2"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3"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6" name="Title 5"/>
          <p:cNvSpPr>
            <a:spLocks noGrp="1"/>
          </p:cNvSpPr>
          <p:nvPr>
            <p:ph type="title"/>
          </p:nvPr>
        </p:nvSpPr>
        <p:spPr>
          <a:xfrm>
            <a:off x="2771800" y="1628800"/>
            <a:ext cx="6190456" cy="1787798"/>
          </a:xfrm>
        </p:spPr>
        <p:txBody>
          <a:bodyPr/>
          <a:lstStyle/>
          <a:p>
            <a:pPr algn="r"/>
            <a:r>
              <a:rPr lang="en-GB" sz="2800" b="1" dirty="0" smtClean="0">
                <a:solidFill>
                  <a:schemeClr val="tx1"/>
                </a:solidFill>
              </a:rPr>
              <a:t>PROJECTS WITHOUT BORDERS: UNDERSTANDING HOW UNDERGRADUATE PROJECTS DIFFER ACROSS STEM DISCIPLINES</a:t>
            </a:r>
            <a:endParaRPr lang="en-GB" sz="2800" b="1" dirty="0">
              <a:solidFill>
                <a:schemeClr val="tx1"/>
              </a:solidFill>
            </a:endParaRPr>
          </a:p>
        </p:txBody>
      </p:sp>
      <p:sp>
        <p:nvSpPr>
          <p:cNvPr id="8" name="Text Placeholder 7"/>
          <p:cNvSpPr>
            <a:spLocks noGrp="1"/>
          </p:cNvSpPr>
          <p:nvPr>
            <p:ph type="body" idx="2"/>
          </p:nvPr>
        </p:nvSpPr>
        <p:spPr>
          <a:xfrm>
            <a:off x="179512" y="3645024"/>
            <a:ext cx="8712968" cy="2880320"/>
          </a:xfrm>
        </p:spPr>
        <p:txBody>
          <a:bodyPr>
            <a:normAutofit/>
          </a:bodyPr>
          <a:lstStyle/>
          <a:p>
            <a:pPr>
              <a:buClr>
                <a:schemeClr val="tx1"/>
              </a:buClr>
            </a:pPr>
            <a:r>
              <a:rPr lang="en-GB" sz="2000" b="1" dirty="0" smtClean="0"/>
              <a:t>Project Aims</a:t>
            </a:r>
          </a:p>
          <a:p>
            <a:pPr marL="360363" indent="-306388">
              <a:buClr>
                <a:schemeClr val="tx1"/>
              </a:buClr>
              <a:buFont typeface="Wingdings" pitchFamily="2" charset="2"/>
              <a:buChar char="Ø"/>
            </a:pPr>
            <a:r>
              <a:rPr lang="en-GB" sz="1600" dirty="0" smtClean="0"/>
              <a:t>To improve the quantity and quality of industrial involvement in student projects in the College of Engineering, Mathematics and Physical Sciences.</a:t>
            </a:r>
          </a:p>
          <a:p>
            <a:pPr marL="360363" indent="-306388">
              <a:buClr>
                <a:schemeClr val="tx1"/>
              </a:buClr>
              <a:buFont typeface="Wingdings" pitchFamily="2" charset="2"/>
              <a:buChar char="Ø"/>
            </a:pPr>
            <a:r>
              <a:rPr lang="en-GB" sz="1600" dirty="0" smtClean="0"/>
              <a:t>Discover the specific barriers to engagement for different types of project.</a:t>
            </a:r>
          </a:p>
          <a:p>
            <a:pPr marL="360363" indent="-306388">
              <a:buClr>
                <a:schemeClr val="tx1"/>
              </a:buClr>
              <a:buFont typeface="Wingdings" pitchFamily="2" charset="2"/>
              <a:buChar char="Ø"/>
            </a:pPr>
            <a:r>
              <a:rPr lang="en-GB" sz="1600" dirty="0" smtClean="0"/>
              <a:t>Research best practice to overcome these barriers, both within the university and in the available literature.</a:t>
            </a:r>
          </a:p>
          <a:p>
            <a:pPr marL="360363" indent="-306388">
              <a:buClr>
                <a:schemeClr val="tx1"/>
              </a:buClr>
              <a:buFont typeface="Wingdings" pitchFamily="2" charset="2"/>
              <a:buChar char="Ø"/>
            </a:pPr>
            <a:r>
              <a:rPr lang="en-GB" sz="1600" dirty="0" smtClean="0"/>
              <a:t>Build a guide to enable different types of projects to be compared with these best practice examples, and to draw on </a:t>
            </a:r>
            <a:r>
              <a:rPr lang="en-GB" sz="1600" i="1" dirty="0" smtClean="0"/>
              <a:t>relevant</a:t>
            </a:r>
            <a:r>
              <a:rPr lang="en-GB" sz="1600" dirty="0" smtClean="0"/>
              <a:t>  recommendations.</a:t>
            </a:r>
          </a:p>
          <a:p>
            <a:pPr marL="360363" indent="-306388">
              <a:buClr>
                <a:schemeClr val="tx1"/>
              </a:buClr>
              <a:buFont typeface="Wingdings" pitchFamily="2" charset="2"/>
              <a:buChar char="Ø"/>
            </a:pPr>
            <a:r>
              <a:rPr lang="en-GB" sz="1600" dirty="0" smtClean="0"/>
              <a:t>Ensure that this information is easily accessible</a:t>
            </a:r>
            <a:endParaRPr lang="en-GB"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additive="base">
                                        <p:cTn id="14"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 calcmode="lin" valueType="num">
                                      <p:cBhvr additive="base">
                                        <p:cTn id="20"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nodeType="clickEffect">
                                  <p:stCondLst>
                                    <p:cond delay="0"/>
                                  </p:stCondLst>
                                  <p:childTnLst>
                                    <p:set>
                                      <p:cBhvr>
                                        <p:cTn id="25" dur="1" fill="hold">
                                          <p:stCondLst>
                                            <p:cond delay="0"/>
                                          </p:stCondLst>
                                        </p:cTn>
                                        <p:tgtEl>
                                          <p:spTgt spid="8">
                                            <p:txEl>
                                              <p:pRg st="2" end="2"/>
                                            </p:txEl>
                                          </p:spTgt>
                                        </p:tgtEl>
                                        <p:attrNameLst>
                                          <p:attrName>style.visibility</p:attrName>
                                        </p:attrNameLst>
                                      </p:cBhvr>
                                      <p:to>
                                        <p:strVal val="visible"/>
                                      </p:to>
                                    </p:set>
                                    <p:anim calcmode="lin" valueType="num">
                                      <p:cBhvr additive="base">
                                        <p:cTn id="26"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8">
                                            <p:txEl>
                                              <p:pRg st="3" end="3"/>
                                            </p:txEl>
                                          </p:spTgt>
                                        </p:tgtEl>
                                        <p:attrNameLst>
                                          <p:attrName>style.visibility</p:attrName>
                                        </p:attrNameLst>
                                      </p:cBhvr>
                                      <p:to>
                                        <p:strVal val="visible"/>
                                      </p:to>
                                    </p:set>
                                    <p:anim calcmode="lin" valueType="num">
                                      <p:cBhvr additive="base">
                                        <p:cTn id="32"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nodeType="clickEffect">
                                  <p:stCondLst>
                                    <p:cond delay="0"/>
                                  </p:stCondLst>
                                  <p:childTnLst>
                                    <p:set>
                                      <p:cBhvr>
                                        <p:cTn id="37" dur="1" fill="hold">
                                          <p:stCondLst>
                                            <p:cond delay="0"/>
                                          </p:stCondLst>
                                        </p:cTn>
                                        <p:tgtEl>
                                          <p:spTgt spid="8">
                                            <p:txEl>
                                              <p:pRg st="4" end="4"/>
                                            </p:txEl>
                                          </p:spTgt>
                                        </p:tgtEl>
                                        <p:attrNameLst>
                                          <p:attrName>style.visibility</p:attrName>
                                        </p:attrNameLst>
                                      </p:cBhvr>
                                      <p:to>
                                        <p:strVal val="visible"/>
                                      </p:to>
                                    </p:set>
                                    <p:anim calcmode="lin" valueType="num">
                                      <p:cBhvr additive="base">
                                        <p:cTn id="38"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nodeType="clickEffect">
                                  <p:stCondLst>
                                    <p:cond delay="0"/>
                                  </p:stCondLst>
                                  <p:childTnLst>
                                    <p:set>
                                      <p:cBhvr>
                                        <p:cTn id="43" dur="1" fill="hold">
                                          <p:stCondLst>
                                            <p:cond delay="0"/>
                                          </p:stCondLst>
                                        </p:cTn>
                                        <p:tgtEl>
                                          <p:spTgt spid="8">
                                            <p:txEl>
                                              <p:pRg st="5" end="5"/>
                                            </p:txEl>
                                          </p:spTgt>
                                        </p:tgtEl>
                                        <p:attrNameLst>
                                          <p:attrName>style.visibility</p:attrName>
                                        </p:attrNameLst>
                                      </p:cBhvr>
                                      <p:to>
                                        <p:strVal val="visible"/>
                                      </p:to>
                                    </p:set>
                                    <p:anim calcmode="lin" valueType="num">
                                      <p:cBhvr additive="base">
                                        <p:cTn id="44"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background (public domain image).jpg"/>
          <p:cNvPicPr>
            <a:picLocks noChangeAspect="1"/>
          </p:cNvPicPr>
          <p:nvPr/>
        </p:nvPicPr>
        <p:blipFill>
          <a:blip r:embed="rId2" cstate="print">
            <a:duotone>
              <a:schemeClr val="accent5">
                <a:shade val="45000"/>
                <a:satMod val="135000"/>
              </a:schemeClr>
              <a:prstClr val="white"/>
            </a:duotone>
          </a:blip>
          <a:stretch>
            <a:fillRect/>
          </a:stretch>
        </p:blipFill>
        <p:spPr>
          <a:xfrm>
            <a:off x="0" y="0"/>
            <a:ext cx="9144000" cy="6858000"/>
          </a:xfrm>
          <a:prstGeom prst="rect">
            <a:avLst/>
          </a:prstGeom>
          <a:scene3d>
            <a:camera prst="orthographicFront"/>
            <a:lightRig rig="threePt" dir="t"/>
          </a:scene3d>
          <a:sp3d prstMaterial="dkEdge">
            <a:bevelT/>
            <a:bevelB/>
          </a:sp3d>
        </p:spPr>
      </p:pic>
      <p:pic>
        <p:nvPicPr>
          <p:cNvPr id="5" name="Picture 4" descr="Generic_black_logo60.JPG"/>
          <p:cNvPicPr>
            <a:picLocks noChangeAspect="1"/>
          </p:cNvPicPr>
          <p:nvPr/>
        </p:nvPicPr>
        <p:blipFill>
          <a:blip r:embed="rId3" cstate="print"/>
          <a:stretch>
            <a:fillRect/>
          </a:stretch>
        </p:blipFill>
        <p:spPr>
          <a:xfrm>
            <a:off x="6948264" y="260648"/>
            <a:ext cx="1965960" cy="746760"/>
          </a:xfrm>
          <a:prstGeom prst="rect">
            <a:avLst/>
          </a:prstGeom>
          <a:effectLst>
            <a:outerShdw blurRad="152400" dist="190500" dir="8040000" sx="101000" sy="101000" algn="tr" rotWithShape="0">
              <a:prstClr val="black">
                <a:alpha val="68000"/>
              </a:prstClr>
            </a:outerShdw>
          </a:effectLst>
          <a:scene3d>
            <a:camera prst="orthographicFront"/>
            <a:lightRig rig="threePt" dir="t"/>
          </a:scene3d>
          <a:sp3d>
            <a:bevelT/>
          </a:sp3d>
        </p:spPr>
      </p:pic>
      <p:sp>
        <p:nvSpPr>
          <p:cNvPr id="7" name="Text Placeholder 6"/>
          <p:cNvSpPr>
            <a:spLocks noGrp="1"/>
          </p:cNvSpPr>
          <p:nvPr>
            <p:ph type="body" idx="1"/>
          </p:nvPr>
        </p:nvSpPr>
        <p:spPr>
          <a:xfrm>
            <a:off x="323528" y="1772816"/>
            <a:ext cx="4824536" cy="855786"/>
          </a:xfrm>
        </p:spPr>
        <p:txBody>
          <a:bodyPr>
            <a:noAutofit/>
          </a:bodyPr>
          <a:lstStyle/>
          <a:p>
            <a:r>
              <a:rPr lang="en-GB" sz="3200" dirty="0" smtClean="0">
                <a:solidFill>
                  <a:schemeClr val="tx1"/>
                </a:solidFill>
              </a:rPr>
              <a:t>STUDENT PROJECTS</a:t>
            </a:r>
          </a:p>
          <a:p>
            <a:endParaRPr lang="en-GB" sz="2000" dirty="0"/>
          </a:p>
        </p:txBody>
      </p:sp>
      <p:sp>
        <p:nvSpPr>
          <p:cNvPr id="11" name="TextBox 10"/>
          <p:cNvSpPr txBox="1"/>
          <p:nvPr/>
        </p:nvSpPr>
        <p:spPr>
          <a:xfrm>
            <a:off x="251520" y="2518350"/>
            <a:ext cx="6696744" cy="3816429"/>
          </a:xfrm>
          <a:prstGeom prst="rect">
            <a:avLst/>
          </a:prstGeom>
          <a:noFill/>
        </p:spPr>
        <p:txBody>
          <a:bodyPr wrap="square" rtlCol="0">
            <a:spAutoFit/>
          </a:bodyPr>
          <a:lstStyle/>
          <a:p>
            <a:r>
              <a:rPr lang="en-GB" sz="2400" b="1" dirty="0" smtClean="0"/>
              <a:t>Findings so far</a:t>
            </a:r>
          </a:p>
          <a:p>
            <a:endParaRPr lang="en-GB" sz="1000" b="1" dirty="0" smtClean="0"/>
          </a:p>
          <a:p>
            <a:pPr marL="269875" indent="-269875">
              <a:buFont typeface="Wingdings" pitchFamily="2" charset="2"/>
              <a:buChar char="Ø"/>
            </a:pPr>
            <a:r>
              <a:rPr lang="en-GB" sz="1600" dirty="0" smtClean="0"/>
              <a:t>The majority of students who have had involvement with industry are positive about their experience. Some reasons include:</a:t>
            </a:r>
          </a:p>
          <a:p>
            <a:pPr lvl="1">
              <a:buFont typeface="Wingdings" pitchFamily="2" charset="2"/>
              <a:buChar char="Ø"/>
            </a:pPr>
            <a:r>
              <a:rPr lang="en-GB" sz="1600" dirty="0" smtClean="0"/>
              <a:t>Improved employability</a:t>
            </a:r>
          </a:p>
          <a:p>
            <a:pPr lvl="1">
              <a:buFont typeface="Wingdings" pitchFamily="2" charset="2"/>
              <a:buChar char="Ø"/>
            </a:pPr>
            <a:r>
              <a:rPr lang="en-GB" sz="1600" dirty="0" smtClean="0"/>
              <a:t>Good experience</a:t>
            </a:r>
          </a:p>
          <a:p>
            <a:pPr lvl="1">
              <a:buFont typeface="Wingdings" pitchFamily="2" charset="2"/>
              <a:buChar char="Ø"/>
            </a:pPr>
            <a:r>
              <a:rPr lang="en-GB" sz="1600" dirty="0" smtClean="0"/>
              <a:t>Enjoyable/something different</a:t>
            </a:r>
          </a:p>
          <a:p>
            <a:pPr lvl="1">
              <a:buFont typeface="Wingdings" pitchFamily="2" charset="2"/>
              <a:buChar char="Ø"/>
            </a:pPr>
            <a:r>
              <a:rPr lang="en-GB" sz="1600" dirty="0" smtClean="0"/>
              <a:t>Learnt new skills</a:t>
            </a:r>
          </a:p>
          <a:p>
            <a:pPr marL="269875" indent="-269875">
              <a:buFont typeface="Wingdings" pitchFamily="2" charset="2"/>
              <a:buChar char="Ø"/>
              <a:tabLst>
                <a:tab pos="360363" algn="l"/>
              </a:tabLst>
            </a:pPr>
            <a:r>
              <a:rPr lang="en-GB" sz="1600" dirty="0" smtClean="0"/>
              <a:t>Established links with industry – through research etc. – sometimes lead to  further collaboration through student projects. </a:t>
            </a:r>
          </a:p>
          <a:p>
            <a:pPr marL="269875" indent="-269875">
              <a:buFont typeface="Wingdings" pitchFamily="2" charset="2"/>
              <a:buChar char="Ø"/>
              <a:tabLst>
                <a:tab pos="360363" algn="l"/>
              </a:tabLst>
            </a:pPr>
            <a:r>
              <a:rPr lang="en-GB" sz="1600" dirty="0" smtClean="0"/>
              <a:t>Maximising engagement with existing industrial partners is seen to be very important.</a:t>
            </a:r>
          </a:p>
          <a:p>
            <a:pPr marL="269875" indent="-269875">
              <a:buFont typeface="Wingdings" pitchFamily="2" charset="2"/>
              <a:buChar char="Ø"/>
              <a:tabLst>
                <a:tab pos="360363" algn="l"/>
              </a:tabLst>
            </a:pPr>
            <a:r>
              <a:rPr lang="en-GB" sz="1600" dirty="0" smtClean="0"/>
              <a:t>A good relationship with an industrial partner can help motivate the student.</a:t>
            </a:r>
          </a:p>
          <a:p>
            <a:pPr>
              <a:buFont typeface="Wingdings" pitchFamily="2" charset="2"/>
              <a:buChar char="Ø"/>
            </a:pPr>
            <a:endParaRPr lang="en-GB" sz="1600" dirty="0">
              <a:solidFill>
                <a:schemeClr val="accent6">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 calcmode="lin" valueType="num">
                                      <p:cBhvr additive="base">
                                        <p:cTn id="12" dur="500" fill="hold"/>
                                        <p:tgtEl>
                                          <p:spTgt spid="11">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anim calcmode="lin" valueType="num">
                                      <p:cBhvr additive="base">
                                        <p:cTn id="18" dur="500" fill="hold"/>
                                        <p:tgtEl>
                                          <p:spTgt spid="11">
                                            <p:txEl>
                                              <p:pRg st="2" end="2"/>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11">
                                            <p:txEl>
                                              <p:pRg st="3" end="3"/>
                                            </p:txEl>
                                          </p:spTgt>
                                        </p:tgtEl>
                                        <p:attrNameLst>
                                          <p:attrName>style.visibility</p:attrName>
                                        </p:attrNameLst>
                                      </p:cBhvr>
                                      <p:to>
                                        <p:strVal val="visible"/>
                                      </p:to>
                                    </p:set>
                                    <p:anim calcmode="lin" valueType="num">
                                      <p:cBhvr additive="base">
                                        <p:cTn id="24" dur="500" fill="hold"/>
                                        <p:tgtEl>
                                          <p:spTgt spid="11">
                                            <p:txEl>
                                              <p:pRg st="3" end="3"/>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1" fill="hold">
                                          <p:stCondLst>
                                            <p:cond delay="0"/>
                                          </p:stCondLst>
                                        </p:cTn>
                                        <p:tgtEl>
                                          <p:spTgt spid="11">
                                            <p:txEl>
                                              <p:pRg st="4" end="4"/>
                                            </p:txEl>
                                          </p:spTgt>
                                        </p:tgtEl>
                                        <p:attrNameLst>
                                          <p:attrName>style.visibility</p:attrName>
                                        </p:attrNameLst>
                                      </p:cBhvr>
                                      <p:to>
                                        <p:strVal val="visible"/>
                                      </p:to>
                                    </p:set>
                                    <p:anim calcmode="lin" valueType="num">
                                      <p:cBhvr additive="base">
                                        <p:cTn id="30" dur="500" fill="hold"/>
                                        <p:tgtEl>
                                          <p:spTgt spid="11">
                                            <p:txEl>
                                              <p:pRg st="4" end="4"/>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nodeType="clickEffect">
                                  <p:stCondLst>
                                    <p:cond delay="0"/>
                                  </p:stCondLst>
                                  <p:childTnLst>
                                    <p:set>
                                      <p:cBhvr>
                                        <p:cTn id="35" dur="1" fill="hold">
                                          <p:stCondLst>
                                            <p:cond delay="0"/>
                                          </p:stCondLst>
                                        </p:cTn>
                                        <p:tgtEl>
                                          <p:spTgt spid="11">
                                            <p:txEl>
                                              <p:pRg st="5" end="5"/>
                                            </p:txEl>
                                          </p:spTgt>
                                        </p:tgtEl>
                                        <p:attrNameLst>
                                          <p:attrName>style.visibility</p:attrName>
                                        </p:attrNameLst>
                                      </p:cBhvr>
                                      <p:to>
                                        <p:strVal val="visible"/>
                                      </p:to>
                                    </p:set>
                                    <p:anim calcmode="lin" valueType="num">
                                      <p:cBhvr additive="base">
                                        <p:cTn id="36" dur="500" fill="hold"/>
                                        <p:tgtEl>
                                          <p:spTgt spid="11">
                                            <p:txEl>
                                              <p:pRg st="5" end="5"/>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nodeType="clickEffect">
                                  <p:stCondLst>
                                    <p:cond delay="0"/>
                                  </p:stCondLst>
                                  <p:childTnLst>
                                    <p:set>
                                      <p:cBhvr>
                                        <p:cTn id="41" dur="1" fill="hold">
                                          <p:stCondLst>
                                            <p:cond delay="0"/>
                                          </p:stCondLst>
                                        </p:cTn>
                                        <p:tgtEl>
                                          <p:spTgt spid="11">
                                            <p:txEl>
                                              <p:pRg st="6" end="6"/>
                                            </p:txEl>
                                          </p:spTgt>
                                        </p:tgtEl>
                                        <p:attrNameLst>
                                          <p:attrName>style.visibility</p:attrName>
                                        </p:attrNameLst>
                                      </p:cBhvr>
                                      <p:to>
                                        <p:strVal val="visible"/>
                                      </p:to>
                                    </p:set>
                                    <p:anim calcmode="lin" valueType="num">
                                      <p:cBhvr additive="base">
                                        <p:cTn id="42" dur="500" fill="hold"/>
                                        <p:tgtEl>
                                          <p:spTgt spid="11">
                                            <p:txEl>
                                              <p:pRg st="6" end="6"/>
                                            </p:tx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1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nodeType="clickEffect">
                                  <p:stCondLst>
                                    <p:cond delay="0"/>
                                  </p:stCondLst>
                                  <p:childTnLst>
                                    <p:set>
                                      <p:cBhvr>
                                        <p:cTn id="47" dur="1" fill="hold">
                                          <p:stCondLst>
                                            <p:cond delay="0"/>
                                          </p:stCondLst>
                                        </p:cTn>
                                        <p:tgtEl>
                                          <p:spTgt spid="11">
                                            <p:txEl>
                                              <p:pRg st="7" end="7"/>
                                            </p:txEl>
                                          </p:spTgt>
                                        </p:tgtEl>
                                        <p:attrNameLst>
                                          <p:attrName>style.visibility</p:attrName>
                                        </p:attrNameLst>
                                      </p:cBhvr>
                                      <p:to>
                                        <p:strVal val="visible"/>
                                      </p:to>
                                    </p:set>
                                    <p:anim calcmode="lin" valueType="num">
                                      <p:cBhvr additive="base">
                                        <p:cTn id="48" dur="500" fill="hold"/>
                                        <p:tgtEl>
                                          <p:spTgt spid="11">
                                            <p:txEl>
                                              <p:pRg st="7" end="7"/>
                                            </p:txEl>
                                          </p:spTgt>
                                        </p:tgtEl>
                                        <p:attrNameLst>
                                          <p:attrName>ppt_x</p:attrName>
                                        </p:attrNameLst>
                                      </p:cBhvr>
                                      <p:tavLst>
                                        <p:tav tm="0">
                                          <p:val>
                                            <p:strVal val="1+#ppt_w/2"/>
                                          </p:val>
                                        </p:tav>
                                        <p:tav tm="100000">
                                          <p:val>
                                            <p:strVal val="#ppt_x"/>
                                          </p:val>
                                        </p:tav>
                                      </p:tavLst>
                                    </p:anim>
                                    <p:anim calcmode="lin" valueType="num">
                                      <p:cBhvr additive="base">
                                        <p:cTn id="49" dur="500" fill="hold"/>
                                        <p:tgtEl>
                                          <p:spTgt spid="1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2" fill="hold" nodeType="clickEffect">
                                  <p:stCondLst>
                                    <p:cond delay="0"/>
                                  </p:stCondLst>
                                  <p:childTnLst>
                                    <p:set>
                                      <p:cBhvr>
                                        <p:cTn id="53" dur="1" fill="hold">
                                          <p:stCondLst>
                                            <p:cond delay="0"/>
                                          </p:stCondLst>
                                        </p:cTn>
                                        <p:tgtEl>
                                          <p:spTgt spid="11">
                                            <p:txEl>
                                              <p:pRg st="8" end="8"/>
                                            </p:txEl>
                                          </p:spTgt>
                                        </p:tgtEl>
                                        <p:attrNameLst>
                                          <p:attrName>style.visibility</p:attrName>
                                        </p:attrNameLst>
                                      </p:cBhvr>
                                      <p:to>
                                        <p:strVal val="visible"/>
                                      </p:to>
                                    </p:set>
                                    <p:anim calcmode="lin" valueType="num">
                                      <p:cBhvr additive="base">
                                        <p:cTn id="54" dur="500" fill="hold"/>
                                        <p:tgtEl>
                                          <p:spTgt spid="11">
                                            <p:txEl>
                                              <p:pRg st="8" end="8"/>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nodeType="clickEffect">
                                  <p:stCondLst>
                                    <p:cond delay="0"/>
                                  </p:stCondLst>
                                  <p:childTnLst>
                                    <p:set>
                                      <p:cBhvr>
                                        <p:cTn id="59" dur="1" fill="hold">
                                          <p:stCondLst>
                                            <p:cond delay="0"/>
                                          </p:stCondLst>
                                        </p:cTn>
                                        <p:tgtEl>
                                          <p:spTgt spid="11">
                                            <p:txEl>
                                              <p:pRg st="9" end="9"/>
                                            </p:txEl>
                                          </p:spTgt>
                                        </p:tgtEl>
                                        <p:attrNameLst>
                                          <p:attrName>style.visibility</p:attrName>
                                        </p:attrNameLst>
                                      </p:cBhvr>
                                      <p:to>
                                        <p:strVal val="visible"/>
                                      </p:to>
                                    </p:set>
                                    <p:anim calcmode="lin" valueType="num">
                                      <p:cBhvr additive="base">
                                        <p:cTn id="60" dur="500" fill="hold"/>
                                        <p:tgtEl>
                                          <p:spTgt spid="11">
                                            <p:txEl>
                                              <p:pRg st="9" end="9"/>
                                            </p:txEl>
                                          </p:spTgt>
                                        </p:tgtEl>
                                        <p:attrNameLst>
                                          <p:attrName>ppt_x</p:attrName>
                                        </p:attrNameLst>
                                      </p:cBhvr>
                                      <p:tavLst>
                                        <p:tav tm="0">
                                          <p:val>
                                            <p:strVal val="1+#ppt_w/2"/>
                                          </p:val>
                                        </p:tav>
                                        <p:tav tm="100000">
                                          <p:val>
                                            <p:strVal val="#ppt_x"/>
                                          </p:val>
                                        </p:tav>
                                      </p:tavLst>
                                    </p:anim>
                                    <p:anim calcmode="lin" valueType="num">
                                      <p:cBhvr additive="base">
                                        <p:cTn id="61" dur="500" fill="hold"/>
                                        <p:tgtEl>
                                          <p:spTgt spid="11">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9|1.6"/>
</p:tagLst>
</file>

<file path=ppt/tags/tag2.xml><?xml version="1.0" encoding="utf-8"?>
<p:tagLst xmlns:a="http://schemas.openxmlformats.org/drawingml/2006/main" xmlns:r="http://schemas.openxmlformats.org/officeDocument/2006/relationships" xmlns:p="http://schemas.openxmlformats.org/presentationml/2006/main">
  <p:tag name="TIMING" val="|17.6|1|17.5|1.1"/>
</p:tagLst>
</file>

<file path=ppt/tags/tag3.xml><?xml version="1.0" encoding="utf-8"?>
<p:tagLst xmlns:a="http://schemas.openxmlformats.org/drawingml/2006/main" xmlns:r="http://schemas.openxmlformats.org/officeDocument/2006/relationships" xmlns:p="http://schemas.openxmlformats.org/presentationml/2006/main">
  <p:tag name="TIMING" val="|1.2|8|1.1|2.2|1.3|10.4|2.1"/>
</p:tagLst>
</file>

<file path=ppt/tags/tag4.xml><?xml version="1.0" encoding="utf-8"?>
<p:tagLst xmlns:a="http://schemas.openxmlformats.org/drawingml/2006/main" xmlns:r="http://schemas.openxmlformats.org/officeDocument/2006/relationships" xmlns:p="http://schemas.openxmlformats.org/presentationml/2006/main">
  <p:tag name="TIMING" val="|2.1|7.3|13.4|10.2|35.6|2.9"/>
</p:tagLst>
</file>

<file path=ppt/tags/tag5.xml><?xml version="1.0" encoding="utf-8"?>
<p:tagLst xmlns:a="http://schemas.openxmlformats.org/drawingml/2006/main" xmlns:r="http://schemas.openxmlformats.org/officeDocument/2006/relationships" xmlns:p="http://schemas.openxmlformats.org/presentationml/2006/main">
  <p:tag name="TIMING" val="|5.3|4.6|4.3|24.1|15.1"/>
</p:tagLst>
</file>

<file path=ppt/tags/tag6.xml><?xml version="1.0" encoding="utf-8"?>
<p:tagLst xmlns:a="http://schemas.openxmlformats.org/drawingml/2006/main" xmlns:r="http://schemas.openxmlformats.org/officeDocument/2006/relationships" xmlns:p="http://schemas.openxmlformats.org/presentationml/2006/main">
  <p:tag name="TIMING" val="|0.6|8|7.9|12.5|4.6|8.8|2.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576</TotalTime>
  <Words>863</Words>
  <Application>Microsoft Office PowerPoint</Application>
  <PresentationFormat>On-screen Show (4:3)</PresentationFormat>
  <Paragraphs>81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Metro</vt:lpstr>
      <vt:lpstr>Employer Engagement</vt:lpstr>
      <vt:lpstr>INTEGRATION OF UNDERSTANDING OF OFFERINGS FOR ENGAGEMENT BETWEEN HIGHER EDUCATION INSTITUTIONS AND INDUSTRY</vt:lpstr>
      <vt:lpstr>Slide 3</vt:lpstr>
      <vt:lpstr>Slide 4</vt:lpstr>
      <vt:lpstr>CONNECTING PEOPLE</vt:lpstr>
      <vt:lpstr>CONNECTING PEOPLE</vt:lpstr>
      <vt:lpstr>SUMMARY</vt:lpstr>
      <vt:lpstr>PROJECTS WITHOUT BORDERS: UNDERSTANDING HOW UNDERGRADUATE PROJECTS DIFFER ACROSS STEM DISCIPLINES</vt:lpstr>
      <vt:lpstr>Slide 9</vt:lpstr>
      <vt:lpstr>Slide 10</vt:lpstr>
      <vt:lpstr>Slide 11</vt:lpstr>
    </vt:vector>
  </TitlesOfParts>
  <Company>University of Exeter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Engagement</dc:title>
  <dc:creator>dee203</dc:creator>
  <cp:lastModifiedBy>dee203</cp:lastModifiedBy>
  <cp:revision>56</cp:revision>
  <dcterms:created xsi:type="dcterms:W3CDTF">2012-01-23T10:14:20Z</dcterms:created>
  <dcterms:modified xsi:type="dcterms:W3CDTF">2012-02-07T09:14:55Z</dcterms:modified>
</cp:coreProperties>
</file>