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14" r:id="rId2"/>
    <p:sldId id="280" r:id="rId3"/>
    <p:sldId id="324" r:id="rId4"/>
    <p:sldId id="300" r:id="rId5"/>
    <p:sldId id="301" r:id="rId6"/>
    <p:sldId id="302" r:id="rId7"/>
    <p:sldId id="303" r:id="rId8"/>
    <p:sldId id="323" r:id="rId9"/>
    <p:sldId id="322" r:id="rId10"/>
    <p:sldId id="325" r:id="rId11"/>
    <p:sldId id="330" r:id="rId12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59" autoAdjust="0"/>
    <p:restoredTop sz="89621" autoAdjust="0"/>
  </p:normalViewPr>
  <p:slideViewPr>
    <p:cSldViewPr>
      <p:cViewPr varScale="1">
        <p:scale>
          <a:sx n="94" d="100"/>
          <a:sy n="94" d="100"/>
        </p:scale>
        <p:origin x="-5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904" y="-96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1" cy="4961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760" y="0"/>
            <a:ext cx="2946341" cy="49617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12" charset="-128"/>
              </a:defRPr>
            </a:lvl1pPr>
          </a:lstStyle>
          <a:p>
            <a:pPr>
              <a:defRPr/>
            </a:pPr>
            <a:fld id="{A82A2141-FE74-411C-99A0-6817EB3CF81E}" type="datetime1">
              <a:rPr lang="en-US"/>
              <a:pPr>
                <a:defRPr/>
              </a:pPr>
              <a:t>1/23/2012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852"/>
            <a:ext cx="2946341" cy="49617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760" y="9428852"/>
            <a:ext cx="2946341" cy="49617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12" charset="-128"/>
              </a:defRPr>
            </a:lvl1pPr>
          </a:lstStyle>
          <a:p>
            <a:pPr>
              <a:defRPr/>
            </a:pPr>
            <a:fld id="{4EBD3EB9-B0A9-405C-A97B-668F64CAA3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79784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341" cy="49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760" y="0"/>
            <a:ext cx="2946341" cy="49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925" y="4714426"/>
            <a:ext cx="5437825" cy="4467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852"/>
            <a:ext cx="2946341" cy="49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760" y="9428852"/>
            <a:ext cx="2946341" cy="49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12" charset="-128"/>
              </a:defRPr>
            </a:lvl1pPr>
          </a:lstStyle>
          <a:p>
            <a:pPr>
              <a:defRPr/>
            </a:pPr>
            <a:fld id="{B51767F3-E885-434C-8846-4966D8A659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1147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Karl</a:t>
            </a:r>
          </a:p>
          <a:p>
            <a:r>
              <a:rPr lang="en-GB" dirty="0" smtClean="0"/>
              <a:t>Why</a:t>
            </a:r>
            <a:r>
              <a:rPr lang="en-GB" baseline="0" dirty="0" smtClean="0"/>
              <a:t> we became involved. </a:t>
            </a:r>
            <a:endParaRPr lang="en-GB" dirty="0" smtClean="0"/>
          </a:p>
          <a:p>
            <a:r>
              <a:rPr lang="en-GB" dirty="0" smtClean="0"/>
              <a:t>Recognised the need to prepare</a:t>
            </a:r>
            <a:r>
              <a:rPr lang="en-GB" baseline="0" dirty="0" smtClean="0"/>
              <a:t> our student ambassadors for next steps</a:t>
            </a:r>
          </a:p>
          <a:p>
            <a:r>
              <a:rPr lang="en-GB" baseline="0" dirty="0" smtClean="0"/>
              <a:t>Student Ambassadors need to recognise the skills that they are acquiring whilst undertaking recruitment and outreach activities</a:t>
            </a:r>
          </a:p>
          <a:p>
            <a:endParaRPr lang="en-GB" dirty="0" smtClean="0"/>
          </a:p>
          <a:p>
            <a:r>
              <a:rPr lang="en-GB" dirty="0" smtClean="0"/>
              <a:t>A great opportunity to share good practice with other HEI’s and educational partners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1767F3-E885-434C-8846-4966D8A6594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dirty="0" smtClean="0">
                <a:ea typeface="ＭＳ Ｐゴシック" pitchFamily="34" charset="-128"/>
              </a:rPr>
              <a:t>Emma</a:t>
            </a:r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Karl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1767F3-E885-434C-8846-4966D8A6594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dirty="0" smtClean="0">
                <a:ea typeface="ＭＳ Ｐゴシック" pitchFamily="34" charset="-128"/>
              </a:rPr>
              <a:t>Emma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A4791682-A905-4673-9BBC-1A5E264EC46D}" type="slidenum">
              <a:rPr lang="en-US" sz="1200" smtClean="0"/>
              <a:pPr/>
              <a:t>4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dirty="0" smtClean="0">
                <a:ea typeface="ＭＳ Ｐゴシック" pitchFamily="34" charset="-128"/>
              </a:rPr>
              <a:t>Emma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172A3E25-76FD-4084-9F0A-E1EAA118F5D4}" type="slidenum">
              <a:rPr lang="en-US" sz="1200" smtClean="0"/>
              <a:pPr/>
              <a:t>5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dirty="0" smtClean="0">
                <a:ea typeface="ＭＳ Ｐゴシック" pitchFamily="34" charset="-128"/>
              </a:rPr>
              <a:t>Emma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1056C792-8085-4A35-865A-0C3C4643267C}" type="slidenum">
              <a:rPr lang="en-US" sz="1200" smtClean="0"/>
              <a:pPr/>
              <a:t>6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Karl</a:t>
            </a:r>
          </a:p>
          <a:p>
            <a:r>
              <a:rPr lang="en-GB" dirty="0" smtClean="0"/>
              <a:t>Distribute personal audit</a:t>
            </a:r>
            <a:r>
              <a:rPr lang="en-GB" baseline="0" dirty="0" smtClean="0"/>
              <a:t> of employability skills – ask that they complete this as a student ambassador</a:t>
            </a:r>
          </a:p>
          <a:p>
            <a:r>
              <a:rPr lang="en-GB" baseline="0" dirty="0" smtClean="0"/>
              <a:t>Reflect on whether it was easy to complete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1767F3-E885-434C-8846-4966D8A6594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Karl</a:t>
            </a:r>
          </a:p>
          <a:p>
            <a:r>
              <a:rPr lang="en-GB" dirty="0" smtClean="0"/>
              <a:t>Reviewed</a:t>
            </a:r>
            <a:r>
              <a:rPr lang="en-GB" baseline="0" dirty="0" smtClean="0"/>
              <a:t> various job applications within the STEM sector</a:t>
            </a:r>
          </a:p>
          <a:p>
            <a:r>
              <a:rPr lang="en-GB" baseline="0" dirty="0" smtClean="0"/>
              <a:t>Asked student ambassadors to undertake some role play – one was the employer, one the applicant, asked student ambassadors to ask questions and consider responses.</a:t>
            </a:r>
          </a:p>
          <a:p>
            <a:r>
              <a:rPr lang="en-GB" baseline="0" dirty="0" smtClean="0"/>
              <a:t>Provided student ambassadors with a sample of what a covering letter should look like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1767F3-E885-434C-8846-4966D8A6594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Karl</a:t>
            </a:r>
          </a:p>
          <a:p>
            <a:r>
              <a:rPr lang="en-GB" dirty="0" smtClean="0"/>
              <a:t>Used the</a:t>
            </a:r>
            <a:r>
              <a:rPr lang="en-GB" baseline="0" dirty="0" smtClean="0"/>
              <a:t> Airbus job application process to illustrate the type of skills employers are seeking.</a:t>
            </a:r>
          </a:p>
          <a:p>
            <a:r>
              <a:rPr lang="en-GB" baseline="0" dirty="0" smtClean="0"/>
              <a:t>Used the personal audit of employability skills to identify how their skills could be used to illustrate the five areas sought above.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1767F3-E885-434C-8846-4966D8A6594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Emma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1767F3-E885-434C-8846-4966D8A6594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479186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98856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75692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600200"/>
            <a:ext cx="1943100" cy="388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00200"/>
            <a:ext cx="5676900" cy="3886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03019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29393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556024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590800"/>
            <a:ext cx="3810000" cy="289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90800"/>
            <a:ext cx="3810000" cy="289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93072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3561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1315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112585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114191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gif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590800"/>
            <a:ext cx="77724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 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6002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 lick to edit Master title style</a:t>
            </a:r>
          </a:p>
        </p:txBody>
      </p:sp>
      <p:pic>
        <p:nvPicPr>
          <p:cNvPr id="1028" name="Picture 5" descr="Stem_PPT_Banner_Line_300dpi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0363" y="5688013"/>
            <a:ext cx="8418512" cy="1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sw-hestem-logo.gif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323528" y="5949280"/>
            <a:ext cx="2567242" cy="576064"/>
          </a:xfrm>
          <a:prstGeom prst="rect">
            <a:avLst/>
          </a:prstGeom>
        </p:spPr>
      </p:pic>
      <p:pic>
        <p:nvPicPr>
          <p:cNvPr id="7" name="Picture 6" descr="uni_of_bath.jpg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4940449" y="5886797"/>
            <a:ext cx="1440160" cy="720080"/>
          </a:xfrm>
          <a:prstGeom prst="rect">
            <a:avLst/>
          </a:prstGeom>
        </p:spPr>
      </p:pic>
      <p:pic>
        <p:nvPicPr>
          <p:cNvPr id="9" name="Picture 8" descr="colour_logo.jpg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6446118" y="6048633"/>
            <a:ext cx="1547252" cy="636036"/>
          </a:xfrm>
          <a:prstGeom prst="rect">
            <a:avLst/>
          </a:prstGeom>
        </p:spPr>
      </p:pic>
      <p:pic>
        <p:nvPicPr>
          <p:cNvPr id="10" name="Picture 9" descr="blue_logo_small.gif"/>
          <p:cNvPicPr>
            <a:picLocks noChangeAspect="1"/>
          </p:cNvPicPr>
          <p:nvPr userDrawn="1"/>
        </p:nvPicPr>
        <p:blipFill>
          <a:blip r:embed="rId18" cstate="print"/>
          <a:stretch>
            <a:fillRect/>
          </a:stretch>
        </p:blipFill>
        <p:spPr>
          <a:xfrm>
            <a:off x="3995935" y="5905007"/>
            <a:ext cx="864329" cy="617881"/>
          </a:xfrm>
          <a:prstGeom prst="rect">
            <a:avLst/>
          </a:prstGeom>
        </p:spPr>
      </p:pic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163572" y="5882605"/>
            <a:ext cx="760356" cy="788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ectangle 11"/>
          <p:cNvSpPr/>
          <p:nvPr userDrawn="1"/>
        </p:nvSpPr>
        <p:spPr>
          <a:xfrm>
            <a:off x="8027368" y="5805264"/>
            <a:ext cx="11166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 smtClean="0"/>
              <a:t>With</a:t>
            </a:r>
            <a:br>
              <a:rPr lang="en-GB" sz="1400" dirty="0" smtClean="0"/>
            </a:br>
            <a:r>
              <a:rPr lang="en-GB" sz="1400" dirty="0" smtClean="0"/>
              <a:t>Plymouth</a:t>
            </a:r>
            <a:br>
              <a:rPr lang="en-GB" sz="1400" dirty="0" smtClean="0"/>
            </a:br>
            <a:r>
              <a:rPr lang="en-GB" sz="1400" dirty="0" smtClean="0"/>
              <a:t>University</a:t>
            </a:r>
            <a:endParaRPr lang="en-GB" sz="1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ＭＳ Ｐゴシック" pitchFamily="-11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pitchFamily="-11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file:///F:\HE%20STEM\Employability%20Skills%20Audit%20-%20July%202011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irbus.com/work/graduates/deg/how-to-apply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Enhancing the employability skills of STEM student ambassadors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2000" i="1" dirty="0" smtClean="0"/>
              <a:t>Emma Stephenson, Outreach &amp; Student Recruitment </a:t>
            </a:r>
            <a:r>
              <a:rPr lang="en-GB" sz="2000" i="1" dirty="0" smtClean="0"/>
              <a:t>Manager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7772400" cy="762000"/>
          </a:xfrm>
        </p:spPr>
        <p:txBody>
          <a:bodyPr/>
          <a:lstStyle/>
          <a:p>
            <a:r>
              <a:rPr lang="en-GB" sz="2800" b="1" dirty="0" smtClean="0"/>
              <a:t>Evaluation and feedback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1124744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51520" y="1196752"/>
          <a:ext cx="8640960" cy="3995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  <a:gridCol w="2160240"/>
                <a:gridCol w="2160240"/>
                <a:gridCol w="2160240"/>
              </a:tblGrid>
              <a:tr h="360042"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This session was: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a) Interesting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b) Informative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c) Relevant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d) Enjoyable</a:t>
                      </a:r>
                    </a:p>
                  </a:txBody>
                  <a:tcPr marL="9525" marR="9525" marT="9525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4.42</a:t>
                      </a:r>
                    </a:p>
                  </a:txBody>
                  <a:tcPr marL="9525" marR="9525" marT="9525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53179">
                <a:tc>
                  <a:txBody>
                    <a:bodyPr/>
                    <a:lstStyle/>
                    <a:p>
                      <a:pPr algn="l" fontAlgn="t"/>
                      <a:r>
                        <a:rPr lang="en-GB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This training session:</a:t>
                      </a:r>
                    </a:p>
                  </a:txBody>
                  <a:tcPr marL="9525" marR="9525" marT="9525" marB="0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1190802">
                <a:tc>
                  <a:txBody>
                    <a:bodyPr/>
                    <a:lstStyle/>
                    <a:p>
                      <a:pPr algn="l" fontAlgn="t"/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a) Gave me a better understanding of what skills STEM employers are looking for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b)</a:t>
                      </a:r>
                      <a:r>
                        <a:rPr lang="en-GB" sz="15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G</a:t>
                      </a:r>
                      <a:r>
                        <a:rPr lang="en-GB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ave </a:t>
                      </a:r>
                      <a:r>
                        <a:rPr lang="en-GB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 a better understanding of how the activities I undertake as a Student Ambassador have helped develop certain employability skills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c) Has given me examples and ideas about how I can articulate these skills in terms of my experiences as an Ambassador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d) Has made me more confident about providing evidence for a job application</a:t>
                      </a:r>
                    </a:p>
                  </a:txBody>
                  <a:tcPr marL="9525" marR="9525" marT="9525" marB="0"/>
                </a:tc>
              </a:tr>
              <a:tr h="477958"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4.63</a:t>
                      </a:r>
                    </a:p>
                  </a:txBody>
                  <a:tcPr marL="9525" marR="9525" marT="9525" marB="0" anchor="b"/>
                </a:tc>
              </a:tr>
              <a:tr h="464603"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Scores: 5 high - 1 </a:t>
                      </a:r>
                      <a:r>
                        <a:rPr lang="en-GB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low</a:t>
                      </a:r>
                      <a:endParaRPr lang="en-GB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48 Ambassadors</a:t>
                      </a:r>
                      <a:endParaRPr lang="en-GB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6304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 idx="4294967295"/>
          </p:nvPr>
        </p:nvSpPr>
        <p:spPr>
          <a:xfrm>
            <a:off x="395536" y="476672"/>
            <a:ext cx="8247062" cy="685800"/>
          </a:xfrm>
        </p:spPr>
        <p:txBody>
          <a:bodyPr/>
          <a:lstStyle/>
          <a:p>
            <a:pPr eaLnBrk="1" hangingPunct="1"/>
            <a:r>
              <a:rPr lang="en-GB" sz="2800" b="1" dirty="0" smtClean="0"/>
              <a:t>Future plans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4294967295"/>
          </p:nvPr>
        </p:nvSpPr>
        <p:spPr>
          <a:xfrm>
            <a:off x="683568" y="1484784"/>
            <a:ext cx="8208912" cy="3481387"/>
          </a:xfrm>
        </p:spPr>
        <p:txBody>
          <a:bodyPr/>
          <a:lstStyle/>
          <a:p>
            <a:r>
              <a:rPr lang="en-GB" sz="2400" dirty="0" smtClean="0"/>
              <a:t>Training materials will be available for other </a:t>
            </a:r>
            <a:r>
              <a:rPr lang="en-GB" sz="2400" dirty="0" smtClean="0"/>
              <a:t>HEIs – initial session and ‘Train the Trainers’</a:t>
            </a:r>
            <a:endParaRPr lang="en-GB" sz="2400" dirty="0" smtClean="0"/>
          </a:p>
          <a:p>
            <a:r>
              <a:rPr lang="en-GB" sz="2400" dirty="0" smtClean="0"/>
              <a:t>Embedding in institutional practice for all Ambassadors</a:t>
            </a:r>
          </a:p>
          <a:p>
            <a:r>
              <a:rPr lang="en-GB" sz="2400" dirty="0" smtClean="0"/>
              <a:t>Case studies will be available to illustrate how Ambassadorial work develops identified employability skills</a:t>
            </a:r>
          </a:p>
          <a:p>
            <a:r>
              <a:rPr lang="en-GB" sz="2400" dirty="0" smtClean="0"/>
              <a:t>Case studies will be available to illustrate how Ambassadors have found the workshop beneficial</a:t>
            </a:r>
          </a:p>
          <a:p>
            <a:pPr>
              <a:buNone/>
            </a:pP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395536" y="457200"/>
            <a:ext cx="8015039" cy="685800"/>
          </a:xfrm>
        </p:spPr>
        <p:txBody>
          <a:bodyPr/>
          <a:lstStyle/>
          <a:p>
            <a:pPr eaLnBrk="1" hangingPunct="1"/>
            <a:r>
              <a:rPr lang="en-GB" sz="2800" b="1" dirty="0" smtClean="0"/>
              <a:t>Why we became involved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323528" y="1624013"/>
            <a:ext cx="8424936" cy="34813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z="2400" dirty="0" smtClean="0"/>
              <a:t>Employability is high on the agenda for all universities</a:t>
            </a:r>
          </a:p>
          <a:p>
            <a:pPr eaLnBrk="1" hangingPunct="1">
              <a:buFontTx/>
              <a:buNone/>
            </a:pPr>
            <a:endParaRPr lang="en-GB" sz="800" dirty="0" smtClean="0"/>
          </a:p>
          <a:p>
            <a:pPr eaLnBrk="1" hangingPunct="1">
              <a:buFontTx/>
              <a:buNone/>
            </a:pPr>
            <a:r>
              <a:rPr lang="en-GB" sz="2400" dirty="0" smtClean="0"/>
              <a:t>Student Ambassadors are key to our Outreach and Student Recruitment work.</a:t>
            </a:r>
          </a:p>
          <a:p>
            <a:pPr eaLnBrk="1" hangingPunct="1">
              <a:buFontTx/>
              <a:buNone/>
            </a:pPr>
            <a:endParaRPr lang="en-GB" sz="2400" dirty="0" smtClean="0"/>
          </a:p>
          <a:p>
            <a:pPr eaLnBrk="1" hangingPunct="1"/>
            <a:r>
              <a:rPr lang="en-GB" sz="2400" dirty="0" smtClean="0"/>
              <a:t>We were considering ways of supporting Student Ambassadors to recognise the skills acquired through the role</a:t>
            </a:r>
          </a:p>
          <a:p>
            <a:pPr eaLnBrk="1" hangingPunct="1"/>
            <a:r>
              <a:rPr lang="en-GB" sz="2400" dirty="0" smtClean="0"/>
              <a:t>An opportunity to share good practice</a:t>
            </a:r>
          </a:p>
          <a:p>
            <a:pPr eaLnBrk="1" hangingPunct="1"/>
            <a:r>
              <a:rPr lang="en-GB" sz="2400" dirty="0" smtClean="0"/>
              <a:t>An opportunity to work with external partners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395536" y="457200"/>
            <a:ext cx="8015039" cy="685800"/>
          </a:xfrm>
        </p:spPr>
        <p:txBody>
          <a:bodyPr/>
          <a:lstStyle/>
          <a:p>
            <a:pPr marL="0" indent="0">
              <a:spcBef>
                <a:spcPct val="20000"/>
              </a:spcBef>
            </a:pPr>
            <a:r>
              <a:rPr lang="en-GB" sz="2800" b="1" dirty="0" smtClean="0"/>
              <a:t>Benefits beyond the initial training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323528" y="1412776"/>
            <a:ext cx="8424936" cy="3481387"/>
          </a:xfrm>
        </p:spPr>
        <p:txBody>
          <a:bodyPr/>
          <a:lstStyle/>
          <a:p>
            <a:pPr eaLnBrk="1" hangingPunct="1">
              <a:buNone/>
            </a:pPr>
            <a:r>
              <a:rPr lang="en-GB" sz="2200" b="1" dirty="0" smtClean="0"/>
              <a:t>For students</a:t>
            </a:r>
          </a:p>
          <a:p>
            <a:pPr eaLnBrk="1" hangingPunct="1">
              <a:buNone/>
            </a:pPr>
            <a:r>
              <a:rPr lang="en-GB" sz="2200" dirty="0" smtClean="0"/>
              <a:t>Supporting project delivery and development to further enhance their skills and experience</a:t>
            </a:r>
          </a:p>
          <a:p>
            <a:pPr eaLnBrk="1" hangingPunct="1">
              <a:buFontTx/>
              <a:buNone/>
            </a:pPr>
            <a:r>
              <a:rPr lang="en-GB" sz="2200" dirty="0" smtClean="0"/>
              <a:t>Providing role-specific examples of acquiring employability skills through the collation of case studies</a:t>
            </a:r>
          </a:p>
          <a:p>
            <a:pPr eaLnBrk="1" hangingPunct="1">
              <a:buFontTx/>
              <a:buNone/>
            </a:pPr>
            <a:endParaRPr lang="en-GB" sz="300" dirty="0" smtClean="0"/>
          </a:p>
          <a:p>
            <a:pPr eaLnBrk="1" hangingPunct="1">
              <a:buFontTx/>
              <a:buNone/>
            </a:pPr>
            <a:r>
              <a:rPr lang="en-GB" sz="2200" b="1" dirty="0" smtClean="0"/>
              <a:t>For staff</a:t>
            </a:r>
          </a:p>
          <a:p>
            <a:pPr eaLnBrk="1" hangingPunct="1">
              <a:buFontTx/>
              <a:buNone/>
            </a:pPr>
            <a:r>
              <a:rPr lang="en-GB" sz="2200" dirty="0" smtClean="0"/>
              <a:t>Developing materials and approaches that can be embedded in the normal cycle of recruitment and training</a:t>
            </a:r>
          </a:p>
          <a:p>
            <a:pPr eaLnBrk="1" hangingPunct="1">
              <a:buFontTx/>
              <a:buNone/>
            </a:pPr>
            <a:r>
              <a:rPr lang="en-GB" sz="2200" dirty="0" smtClean="0"/>
              <a:t>Finding ways for Ambassadors to support project delivery and development to reduce load on staff</a:t>
            </a:r>
          </a:p>
          <a:p>
            <a:pPr eaLnBrk="1" hangingPunct="1">
              <a:buNone/>
            </a:pPr>
            <a:r>
              <a:rPr lang="en-GB" sz="2200" dirty="0" smtClean="0"/>
              <a:t>Sharing good practice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7772400" cy="762000"/>
          </a:xfrm>
        </p:spPr>
        <p:txBody>
          <a:bodyPr/>
          <a:lstStyle/>
          <a:p>
            <a:r>
              <a:rPr lang="en-GB" sz="2800" b="1" dirty="0" smtClean="0"/>
              <a:t>Employability Skills are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85800" y="1484313"/>
            <a:ext cx="7772400" cy="4002087"/>
          </a:xfrm>
        </p:spPr>
        <p:txBody>
          <a:bodyPr/>
          <a:lstStyle/>
          <a:p>
            <a:r>
              <a:rPr lang="en-GB" sz="2400" dirty="0" smtClean="0"/>
              <a:t>Teamwork</a:t>
            </a:r>
          </a:p>
          <a:p>
            <a:r>
              <a:rPr lang="en-GB" sz="2400" dirty="0" smtClean="0"/>
              <a:t>Business and Customer Awareness</a:t>
            </a:r>
          </a:p>
          <a:p>
            <a:r>
              <a:rPr lang="en-GB" sz="2400" dirty="0" smtClean="0"/>
              <a:t>Problem Solving and Creativity</a:t>
            </a:r>
          </a:p>
          <a:p>
            <a:r>
              <a:rPr lang="en-GB" sz="2400" dirty="0" smtClean="0"/>
              <a:t>Communication and Literacy</a:t>
            </a:r>
          </a:p>
          <a:p>
            <a:r>
              <a:rPr lang="en-GB" sz="2400" dirty="0" smtClean="0"/>
              <a:t>Application of Numeracy</a:t>
            </a:r>
          </a:p>
          <a:p>
            <a:r>
              <a:rPr lang="en-GB" sz="2400" dirty="0" smtClean="0"/>
              <a:t>IT Skills</a:t>
            </a:r>
          </a:p>
          <a:p>
            <a:r>
              <a:rPr lang="en-GB" sz="2400" dirty="0" smtClean="0"/>
              <a:t>Positive Attitude</a:t>
            </a:r>
          </a:p>
          <a:p>
            <a:r>
              <a:rPr lang="en-GB" sz="2400" dirty="0" smtClean="0"/>
              <a:t>Entrepreneurship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95536" y="1340768"/>
            <a:ext cx="2520280" cy="617686"/>
          </a:xfrm>
        </p:spPr>
        <p:txBody>
          <a:bodyPr/>
          <a:lstStyle/>
          <a:p>
            <a:r>
              <a:rPr lang="en-GB" sz="2800" b="1" dirty="0" smtClean="0"/>
              <a:t>Why do you need them?</a:t>
            </a:r>
          </a:p>
        </p:txBody>
      </p:sp>
      <p:pic>
        <p:nvPicPr>
          <p:cNvPr id="7172" name="Picture 3" descr="Graph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7825" y="95025"/>
            <a:ext cx="5814864" cy="554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395536" y="2852936"/>
            <a:ext cx="2520280" cy="617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n-GB" sz="2800" b="1" dirty="0" smtClean="0">
                <a:solidFill>
                  <a:schemeClr val="tx2"/>
                </a:solidFill>
              </a:rPr>
              <a:t>Employers look </a:t>
            </a:r>
          </a:p>
          <a:p>
            <a:pPr>
              <a:buFontTx/>
              <a:buNone/>
            </a:pPr>
            <a:r>
              <a:rPr lang="en-GB" sz="2800" b="1" dirty="0" smtClean="0">
                <a:solidFill>
                  <a:schemeClr val="tx2"/>
                </a:solidFill>
              </a:rPr>
              <a:t>for them</a:t>
            </a:r>
            <a:endParaRPr kumimoji="0" lang="en-GB" sz="28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ＭＳ Ｐゴシック" pitchFamily="-112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444208" y="404664"/>
            <a:ext cx="2592288" cy="1872208"/>
          </a:xfrm>
        </p:spPr>
        <p:txBody>
          <a:bodyPr/>
          <a:lstStyle/>
          <a:p>
            <a:r>
              <a:rPr lang="en-GB" sz="2800" b="1" dirty="0" smtClean="0"/>
              <a:t>But often potential employees don’t have them</a:t>
            </a:r>
          </a:p>
        </p:txBody>
      </p:sp>
      <p:pic>
        <p:nvPicPr>
          <p:cNvPr id="8195" name="Content Placeholder 5" descr="Graph2.jpg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251519" y="0"/>
            <a:ext cx="6256371" cy="6858000"/>
          </a:xfrm>
        </p:spPr>
      </p:pic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6444208" y="2636912"/>
            <a:ext cx="2699792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chemeClr val="tx2"/>
                </a:solidFill>
                <a:latin typeface="+mj-lt"/>
                <a:ea typeface="+mj-ea"/>
                <a:cs typeface="ＭＳ Ｐゴシック" pitchFamily="-112" charset="-128"/>
              </a:rPr>
              <a:t>Or is it that potential employees aren’t demonstrating that they have them?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7772400" cy="3268960"/>
          </a:xfrm>
        </p:spPr>
        <p:txBody>
          <a:bodyPr/>
          <a:lstStyle/>
          <a:p>
            <a:r>
              <a:rPr lang="en-GB" dirty="0" smtClean="0"/>
              <a:t>Skills that employers want and how they can be developed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Personal audit of </a:t>
            </a:r>
            <a:r>
              <a:rPr lang="en-GB" dirty="0" smtClean="0">
                <a:hlinkClick r:id="rId3" action="ppaction://hlinkfile"/>
              </a:rPr>
              <a:t>Employability Skills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7772400" cy="762000"/>
          </a:xfrm>
        </p:spPr>
        <p:txBody>
          <a:bodyPr/>
          <a:lstStyle/>
          <a:p>
            <a:r>
              <a:rPr lang="en-GB" sz="2800" b="1" dirty="0" smtClean="0"/>
              <a:t>Job Applications</a:t>
            </a:r>
          </a:p>
        </p:txBody>
      </p:sp>
      <p:sp>
        <p:nvSpPr>
          <p:cNvPr id="9219" name="Content Placeholder 3"/>
          <p:cNvSpPr>
            <a:spLocks noGrp="1"/>
          </p:cNvSpPr>
          <p:nvPr>
            <p:ph idx="1"/>
          </p:nvPr>
        </p:nvSpPr>
        <p:spPr>
          <a:xfrm>
            <a:off x="683568" y="1772816"/>
            <a:ext cx="7772400" cy="3929062"/>
          </a:xfrm>
        </p:spPr>
        <p:txBody>
          <a:bodyPr/>
          <a:lstStyle/>
          <a:p>
            <a:pPr marL="263525" indent="-263525"/>
            <a:r>
              <a:rPr lang="en-GB" sz="2400" dirty="0" smtClean="0"/>
              <a:t>What employers are seeking on job applications</a:t>
            </a:r>
          </a:p>
          <a:p>
            <a:pPr marL="263525" indent="-263525"/>
            <a:r>
              <a:rPr lang="en-GB" sz="2400" dirty="0" smtClean="0"/>
              <a:t>Creating a CV</a:t>
            </a:r>
          </a:p>
          <a:p>
            <a:pPr marL="263525" indent="-263525"/>
            <a:r>
              <a:rPr lang="en-GB" sz="2400" dirty="0" smtClean="0"/>
              <a:t>Responding to advertisements</a:t>
            </a:r>
          </a:p>
          <a:p>
            <a:pPr marL="263525" indent="-263525"/>
            <a:r>
              <a:rPr lang="en-GB" sz="2400" dirty="0" smtClean="0"/>
              <a:t>Covering letter</a:t>
            </a:r>
          </a:p>
        </p:txBody>
      </p:sp>
    </p:spTree>
    <p:extLst>
      <p:ext uri="{BB962C8B-B14F-4D97-AF65-F5344CB8AC3E}">
        <p14:creationId xmlns:p14="http://schemas.microsoft.com/office/powerpoint/2010/main" xmlns="" val="356304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7772400" cy="762000"/>
          </a:xfrm>
        </p:spPr>
        <p:txBody>
          <a:bodyPr/>
          <a:lstStyle/>
          <a:p>
            <a:r>
              <a:rPr lang="en-GB" sz="2800" b="1" dirty="0" smtClean="0"/>
              <a:t>Job Applications – Airbus </a:t>
            </a:r>
          </a:p>
        </p:txBody>
      </p:sp>
      <p:pic>
        <p:nvPicPr>
          <p:cNvPr id="4" name="Content Placeholder 3" descr="Airbus1.jpg">
            <a:hlinkClick r:id="rId3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2051720" y="1124744"/>
            <a:ext cx="5112568" cy="4361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6304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4705</TotalTime>
  <Words>561</Words>
  <Application>Microsoft Office PowerPoint</Application>
  <PresentationFormat>On-screen Show (4:3)</PresentationFormat>
  <Paragraphs>96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Blank Presentation</vt:lpstr>
      <vt:lpstr>Enhancing the employability skills of STEM student ambassadors  Emma Stephenson, Outreach &amp; Student Recruitment Manager</vt:lpstr>
      <vt:lpstr>Why we became involved</vt:lpstr>
      <vt:lpstr>Benefits beyond the initial training</vt:lpstr>
      <vt:lpstr>Employability Skills are</vt:lpstr>
      <vt:lpstr>Why do you need them?</vt:lpstr>
      <vt:lpstr>But often potential employees don’t have them</vt:lpstr>
      <vt:lpstr>Skills that employers want and how they can be developed  Personal audit of Employability Skills</vt:lpstr>
      <vt:lpstr>Job Applications</vt:lpstr>
      <vt:lpstr>Job Applications – Airbus </vt:lpstr>
      <vt:lpstr>Evaluation and feedback</vt:lpstr>
      <vt:lpstr>Future plans</vt:lpstr>
    </vt:vector>
  </TitlesOfParts>
  <Company>Sage Associates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Sanderman</dc:creator>
  <cp:lastModifiedBy>es211</cp:lastModifiedBy>
  <cp:revision>278</cp:revision>
  <dcterms:created xsi:type="dcterms:W3CDTF">2009-04-23T08:54:22Z</dcterms:created>
  <dcterms:modified xsi:type="dcterms:W3CDTF">2012-01-23T15:42:51Z</dcterms:modified>
</cp:coreProperties>
</file>