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7" r:id="rId4"/>
    <p:sldId id="264" r:id="rId5"/>
    <p:sldId id="259" r:id="rId6"/>
    <p:sldId id="261" r:id="rId7"/>
    <p:sldId id="262" r:id="rId8"/>
    <p:sldId id="263" r:id="rId9"/>
    <p:sldId id="266" r:id="rId10"/>
    <p:sldId id="265"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0A6CC47-E812-405B-89E6-C47927246228}" type="datetimeFigureOut">
              <a:rPr lang="en-GB" smtClean="0"/>
              <a:pPr/>
              <a:t>27/01/2012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484F68F-9893-4C44-A709-EA5D9AD1583E}"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Where</a:t>
            </a:r>
            <a:r>
              <a:rPr lang="en-GB" baseline="0" dirty="0" smtClean="0"/>
              <a:t> the rationale for the project came </a:t>
            </a:r>
            <a:r>
              <a:rPr lang="en-GB" baseline="0" dirty="0" err="1" smtClean="0"/>
              <a:t>fromL</a:t>
            </a:r>
            <a:r>
              <a:rPr lang="en-GB" baseline="0" dirty="0" smtClean="0"/>
              <a:t>  s</a:t>
            </a:r>
            <a:r>
              <a:rPr lang="en-GB" dirty="0" smtClean="0"/>
              <a:t>ome </a:t>
            </a:r>
            <a:r>
              <a:rPr lang="en-GB" dirty="0" err="1" smtClean="0"/>
              <a:t>soundbites</a:t>
            </a:r>
            <a:r>
              <a:rPr lang="en-GB" dirty="0" smtClean="0"/>
              <a:t>…</a:t>
            </a:r>
            <a:endParaRPr lang="en-GB" dirty="0"/>
          </a:p>
        </p:txBody>
      </p:sp>
      <p:sp>
        <p:nvSpPr>
          <p:cNvPr id="4" name="Slide Number Placeholder 3"/>
          <p:cNvSpPr>
            <a:spLocks noGrp="1"/>
          </p:cNvSpPr>
          <p:nvPr>
            <p:ph type="sldNum" sz="quarter" idx="10"/>
          </p:nvPr>
        </p:nvSpPr>
        <p:spPr/>
        <p:txBody>
          <a:bodyPr/>
          <a:lstStyle/>
          <a:p>
            <a:fld id="{1484F68F-9893-4C44-A709-EA5D9AD1583E}"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Complementary objective to stimulate debate of learning and teaching in STEM subjects</a:t>
            </a:r>
            <a:endParaRPr lang="en-GB" dirty="0"/>
          </a:p>
        </p:txBody>
      </p:sp>
      <p:sp>
        <p:nvSpPr>
          <p:cNvPr id="4" name="Slide Number Placeholder 3"/>
          <p:cNvSpPr>
            <a:spLocks noGrp="1"/>
          </p:cNvSpPr>
          <p:nvPr>
            <p:ph type="sldNum" sz="quarter" idx="10"/>
          </p:nvPr>
        </p:nvSpPr>
        <p:spPr/>
        <p:txBody>
          <a:bodyPr/>
          <a:lstStyle/>
          <a:p>
            <a:fld id="{1484F68F-9893-4C44-A709-EA5D9AD1583E}" type="slidenum">
              <a:rPr lang="en-GB" smtClean="0"/>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1E920-DA5C-4443-BE87-DB55EF2CEB65}" type="datetimeFigureOut">
              <a:rPr lang="en-GB" smtClean="0"/>
              <a:pPr/>
              <a:t>27/01/2012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7BB09B-6B21-477B-A92E-3F7FC50E3DF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1E920-DA5C-4443-BE87-DB55EF2CEB65}" type="datetimeFigureOut">
              <a:rPr lang="en-GB" smtClean="0"/>
              <a:pPr/>
              <a:t>27/01/2012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BB09B-6B21-477B-A92E-3F7FC50E3DF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mailto:J.L.Rowe@exeter.ac.uk"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www.vimeo.com/" TargetMode="External"/><Relationship Id="rId4" Type="http://schemas.openxmlformats.org/officeDocument/2006/relationships/hyperlink" Target="http://www.hestem-sw.org.uk/after-he-stem/useful-resources/becoming-a-stem-enthusias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vimeo.com/28056387"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www.vimeo.com/" TargetMode="External"/><Relationship Id="rId4" Type="http://schemas.openxmlformats.org/officeDocument/2006/relationships/hyperlink" Target="http://vimeo.com/28053486"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mathscareers.org.uk/"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2400" cy="2952328"/>
          </a:xfrm>
        </p:spPr>
        <p:txBody>
          <a:bodyPr>
            <a:normAutofit/>
          </a:bodyPr>
          <a:lstStyle/>
          <a:p>
            <a:pPr marL="0" indent="457200">
              <a:spcBef>
                <a:spcPts val="0"/>
              </a:spcBef>
            </a:pPr>
            <a:r>
              <a:rPr lang="en-GB" sz="1300" dirty="0"/>
              <a:t/>
            </a:r>
            <a:br>
              <a:rPr lang="en-GB" sz="1300" dirty="0"/>
            </a:br>
            <a:r>
              <a:rPr lang="en-GB" b="1" dirty="0" smtClean="0"/>
              <a:t>‘Becoming a STEM enthusiast’</a:t>
            </a:r>
            <a:br>
              <a:rPr lang="en-GB" b="1" dirty="0" smtClean="0"/>
            </a:br>
            <a:r>
              <a:rPr lang="en-GB" sz="1300" dirty="0" smtClean="0"/>
              <a:t/>
            </a:r>
            <a:br>
              <a:rPr lang="en-GB" sz="1300" dirty="0" smtClean="0"/>
            </a:br>
            <a:r>
              <a:rPr lang="en-GB" sz="2200" dirty="0" smtClean="0"/>
              <a:t>A collaboration between Education Enhancement </a:t>
            </a:r>
            <a:br>
              <a:rPr lang="en-GB" sz="2200" dirty="0" smtClean="0"/>
            </a:br>
            <a:r>
              <a:rPr lang="en-GB" sz="2200" dirty="0" smtClean="0"/>
              <a:t>and the College of Engineering, Mathematics </a:t>
            </a:r>
            <a:br>
              <a:rPr lang="en-GB" sz="2200" dirty="0" smtClean="0"/>
            </a:br>
            <a:r>
              <a:rPr lang="en-GB" sz="2200" dirty="0" smtClean="0"/>
              <a:t>and Physical Sciences</a:t>
            </a:r>
            <a:r>
              <a:rPr lang="en-GB" dirty="0" smtClean="0"/>
              <a:t/>
            </a:r>
            <a:br>
              <a:rPr lang="en-GB" dirty="0" smtClean="0"/>
            </a:br>
            <a:endParaRPr lang="en-GB" dirty="0"/>
          </a:p>
        </p:txBody>
      </p:sp>
      <p:sp>
        <p:nvSpPr>
          <p:cNvPr id="3" name="Subtitle 2"/>
          <p:cNvSpPr>
            <a:spLocks noGrp="1"/>
          </p:cNvSpPr>
          <p:nvPr>
            <p:ph type="subTitle" idx="1"/>
          </p:nvPr>
        </p:nvSpPr>
        <p:spPr>
          <a:xfrm>
            <a:off x="2627784" y="3573016"/>
            <a:ext cx="3816424" cy="1008112"/>
          </a:xfrm>
        </p:spPr>
        <p:txBody>
          <a:bodyPr>
            <a:normAutofit/>
          </a:bodyPr>
          <a:lstStyle/>
          <a:p>
            <a:pPr>
              <a:spcBef>
                <a:spcPts val="0"/>
              </a:spcBef>
            </a:pPr>
            <a:r>
              <a:rPr lang="en-GB" sz="2200" dirty="0" smtClean="0"/>
              <a:t>Jane Rowe</a:t>
            </a:r>
          </a:p>
          <a:p>
            <a:pPr>
              <a:spcBef>
                <a:spcPts val="0"/>
              </a:spcBef>
            </a:pPr>
            <a:r>
              <a:rPr lang="en-GB" sz="2200" i="1" dirty="0" smtClean="0"/>
              <a:t>Education Enhancement</a:t>
            </a:r>
            <a:endParaRPr lang="en-GB" sz="2200" i="1" dirty="0"/>
          </a:p>
        </p:txBody>
      </p:sp>
      <p:pic>
        <p:nvPicPr>
          <p:cNvPr id="4" name="Picture 3"/>
          <p:cNvPicPr/>
          <p:nvPr/>
        </p:nvPicPr>
        <p:blipFill>
          <a:blip r:embed="rId2" cstate="print"/>
          <a:srcRect t="25958" b="31837"/>
          <a:stretch>
            <a:fillRect/>
          </a:stretch>
        </p:blipFill>
        <p:spPr bwMode="auto">
          <a:xfrm>
            <a:off x="6876256" y="188640"/>
            <a:ext cx="1993404" cy="720079"/>
          </a:xfrm>
          <a:prstGeom prst="rect">
            <a:avLst/>
          </a:prstGeom>
          <a:noFill/>
          <a:ln w="9525" algn="in">
            <a:noFill/>
            <a:miter lim="800000"/>
            <a:headEnd/>
            <a:tailEnd/>
          </a:ln>
          <a:effectLst/>
        </p:spPr>
      </p:pic>
      <p:pic>
        <p:nvPicPr>
          <p:cNvPr id="5" name="Picture 4" descr="colour_logo.jpg"/>
          <p:cNvPicPr/>
          <p:nvPr/>
        </p:nvPicPr>
        <p:blipFill>
          <a:blip r:embed="rId3" cstate="print"/>
          <a:srcRect/>
          <a:stretch>
            <a:fillRect/>
          </a:stretch>
        </p:blipFill>
        <p:spPr bwMode="auto">
          <a:xfrm>
            <a:off x="539552" y="332656"/>
            <a:ext cx="1584176" cy="648071"/>
          </a:xfrm>
          <a:prstGeom prst="rect">
            <a:avLst/>
          </a:prstGeom>
          <a:noFill/>
          <a:ln w="9525">
            <a:noFill/>
            <a:miter lim="800000"/>
            <a:headEnd/>
            <a:tailEnd/>
          </a:ln>
        </p:spPr>
      </p:pic>
      <p:pic>
        <p:nvPicPr>
          <p:cNvPr id="11" name="Picture 10" descr="Zena Wood.jpg"/>
          <p:cNvPicPr>
            <a:picLocks noChangeAspect="1"/>
          </p:cNvPicPr>
          <p:nvPr/>
        </p:nvPicPr>
        <p:blipFill>
          <a:blip r:embed="rId4" cstate="print"/>
          <a:stretch>
            <a:fillRect/>
          </a:stretch>
        </p:blipFill>
        <p:spPr>
          <a:xfrm>
            <a:off x="179512" y="3284984"/>
            <a:ext cx="2376264" cy="1512168"/>
          </a:xfrm>
          <a:prstGeom prst="rect">
            <a:avLst/>
          </a:prstGeom>
          <a:ln w="6350">
            <a:solidFill>
              <a:schemeClr val="tx1"/>
            </a:solidFill>
          </a:ln>
        </p:spPr>
      </p:pic>
      <p:pic>
        <p:nvPicPr>
          <p:cNvPr id="9" name="Picture 8" descr="Peter Cox.jpg"/>
          <p:cNvPicPr>
            <a:picLocks noChangeAspect="1"/>
          </p:cNvPicPr>
          <p:nvPr/>
        </p:nvPicPr>
        <p:blipFill>
          <a:blip r:embed="rId5" cstate="print"/>
          <a:stretch>
            <a:fillRect/>
          </a:stretch>
        </p:blipFill>
        <p:spPr>
          <a:xfrm>
            <a:off x="611560" y="5013176"/>
            <a:ext cx="2376264" cy="1656184"/>
          </a:xfrm>
          <a:prstGeom prst="rect">
            <a:avLst/>
          </a:prstGeom>
          <a:ln w="6350">
            <a:solidFill>
              <a:schemeClr val="tx1"/>
            </a:solidFill>
          </a:ln>
        </p:spPr>
      </p:pic>
      <p:pic>
        <p:nvPicPr>
          <p:cNvPr id="12" name="Picture 11" descr="STEM students.jpg"/>
          <p:cNvPicPr>
            <a:picLocks noChangeAspect="1"/>
          </p:cNvPicPr>
          <p:nvPr/>
        </p:nvPicPr>
        <p:blipFill>
          <a:blip r:embed="rId6" cstate="print"/>
          <a:stretch>
            <a:fillRect/>
          </a:stretch>
        </p:blipFill>
        <p:spPr>
          <a:xfrm>
            <a:off x="3203848" y="5013176"/>
            <a:ext cx="2664296" cy="1656184"/>
          </a:xfrm>
          <a:prstGeom prst="rect">
            <a:avLst/>
          </a:prstGeom>
          <a:ln w="6350">
            <a:solidFill>
              <a:schemeClr val="tx1"/>
            </a:solidFill>
          </a:ln>
        </p:spPr>
      </p:pic>
      <p:pic>
        <p:nvPicPr>
          <p:cNvPr id="13" name="Picture 12" descr="Frances Wall.jpg"/>
          <p:cNvPicPr>
            <a:picLocks noChangeAspect="1"/>
          </p:cNvPicPr>
          <p:nvPr/>
        </p:nvPicPr>
        <p:blipFill>
          <a:blip r:embed="rId7" cstate="print"/>
          <a:stretch>
            <a:fillRect/>
          </a:stretch>
        </p:blipFill>
        <p:spPr>
          <a:xfrm>
            <a:off x="6516216" y="3212976"/>
            <a:ext cx="2393160" cy="1512168"/>
          </a:xfrm>
          <a:prstGeom prst="rect">
            <a:avLst/>
          </a:prstGeom>
          <a:ln w="6350">
            <a:solidFill>
              <a:schemeClr val="tx1"/>
            </a:solidFill>
          </a:ln>
        </p:spPr>
      </p:pic>
      <p:pic>
        <p:nvPicPr>
          <p:cNvPr id="10" name="Picture 9" descr="Tim Jupp.jpg"/>
          <p:cNvPicPr>
            <a:picLocks noChangeAspect="1"/>
          </p:cNvPicPr>
          <p:nvPr/>
        </p:nvPicPr>
        <p:blipFill>
          <a:blip r:embed="rId8" cstate="print"/>
          <a:stretch>
            <a:fillRect/>
          </a:stretch>
        </p:blipFill>
        <p:spPr>
          <a:xfrm>
            <a:off x="6042353" y="5013176"/>
            <a:ext cx="2390283" cy="1656184"/>
          </a:xfrm>
          <a:prstGeom prst="rect">
            <a:avLst/>
          </a:prstGeom>
          <a:ln w="6350">
            <a:solidFill>
              <a:schemeClr val="tx1"/>
            </a:solid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7" name="Content Placeholder 6"/>
          <p:cNvSpPr>
            <a:spLocks noGrp="1"/>
          </p:cNvSpPr>
          <p:nvPr>
            <p:ph idx="1"/>
          </p:nvPr>
        </p:nvSpPr>
        <p:spPr>
          <a:xfrm>
            <a:off x="539552" y="1988840"/>
            <a:ext cx="8280920" cy="4137323"/>
          </a:xfrm>
        </p:spPr>
        <p:txBody>
          <a:bodyPr>
            <a:normAutofit lnSpcReduction="10000"/>
          </a:bodyPr>
          <a:lstStyle/>
          <a:p>
            <a:pPr>
              <a:buNone/>
            </a:pPr>
            <a:r>
              <a:rPr lang="en-GB" sz="2800" b="1" dirty="0" smtClean="0"/>
              <a:t>For more information:</a:t>
            </a:r>
          </a:p>
          <a:p>
            <a:pPr>
              <a:buNone/>
            </a:pPr>
            <a:endParaRPr lang="en-GB" sz="2800" dirty="0" smtClean="0"/>
          </a:p>
          <a:p>
            <a:pPr>
              <a:buNone/>
            </a:pPr>
            <a:r>
              <a:rPr lang="en-GB" sz="2800" dirty="0" smtClean="0"/>
              <a:t>Project Lead:  Jane Rowe, Education Enhancement </a:t>
            </a:r>
          </a:p>
          <a:p>
            <a:pPr>
              <a:buNone/>
            </a:pPr>
            <a:r>
              <a:rPr lang="en-GB" dirty="0" smtClean="0">
                <a:hlinkClick r:id="rId3"/>
              </a:rPr>
              <a:t>J.L.Rowe@exeter.ac.uk</a:t>
            </a:r>
            <a:r>
              <a:rPr lang="en-GB" dirty="0" smtClean="0"/>
              <a:t>)</a:t>
            </a:r>
          </a:p>
          <a:p>
            <a:pPr>
              <a:buNone/>
            </a:pPr>
            <a:endParaRPr lang="en-GB" dirty="0" smtClean="0"/>
          </a:p>
          <a:p>
            <a:pPr>
              <a:buNone/>
            </a:pPr>
            <a:r>
              <a:rPr lang="en-GB" sz="2800" b="1" dirty="0" smtClean="0"/>
              <a:t>Website: </a:t>
            </a:r>
          </a:p>
          <a:p>
            <a:pPr>
              <a:buNone/>
            </a:pPr>
            <a:endParaRPr lang="en-GB" sz="1300" b="1" dirty="0" smtClean="0"/>
          </a:p>
          <a:p>
            <a:pPr>
              <a:buNone/>
            </a:pPr>
            <a:r>
              <a:rPr lang="en-GB" sz="1600" dirty="0" smtClean="0">
                <a:solidFill>
                  <a:schemeClr val="accent1"/>
                </a:solidFill>
                <a:hlinkClick r:id="rId4"/>
              </a:rPr>
              <a:t>http://www.hestem-sw.org.uk/after-he-stem/useful-resources/becoming-a-stem-enthusiast</a:t>
            </a:r>
            <a:r>
              <a:rPr lang="en-GB" sz="1600" dirty="0" smtClean="0">
                <a:solidFill>
                  <a:schemeClr val="accent1"/>
                </a:solidFill>
              </a:rPr>
              <a:t> </a:t>
            </a:r>
          </a:p>
          <a:p>
            <a:pPr>
              <a:buNone/>
            </a:pPr>
            <a:r>
              <a:rPr lang="en-GB" dirty="0" smtClean="0"/>
              <a:t> </a:t>
            </a:r>
            <a:r>
              <a:rPr lang="en-GB" sz="1700" dirty="0" smtClean="0"/>
              <a:t>or go to:  </a:t>
            </a:r>
            <a:r>
              <a:rPr lang="en-GB" sz="1700" dirty="0" smtClean="0">
                <a:hlinkClick r:id="rId5"/>
              </a:rPr>
              <a:t>www.vimeo.com</a:t>
            </a:r>
            <a:r>
              <a:rPr lang="en-GB" sz="1700" dirty="0" smtClean="0"/>
              <a:t> and put HE STEM into search facility</a:t>
            </a:r>
            <a:endParaRPr lang="en-GB" sz="1700" dirty="0" smtClean="0"/>
          </a:p>
          <a:p>
            <a:pPr>
              <a:buNone/>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72816"/>
            <a:ext cx="8352928" cy="4525963"/>
          </a:xfrm>
        </p:spPr>
        <p:txBody>
          <a:bodyPr>
            <a:normAutofit/>
          </a:bodyPr>
          <a:lstStyle/>
          <a:p>
            <a:r>
              <a:rPr lang="en-GB" sz="2400" dirty="0" smtClean="0"/>
              <a:t>‘</a:t>
            </a:r>
            <a:r>
              <a:rPr lang="en-GB" sz="2400" dirty="0" smtClean="0"/>
              <a:t>Science take-up is strongly skewed, with half of all A-level entries in science coming from </a:t>
            </a:r>
            <a:r>
              <a:rPr lang="en-GB" sz="2400" dirty="0" smtClean="0"/>
              <a:t>18 </a:t>
            </a:r>
            <a:r>
              <a:rPr lang="en-GB" sz="2400" dirty="0" smtClean="0"/>
              <a:t>per cent of schools.’  </a:t>
            </a:r>
            <a:r>
              <a:rPr lang="en-GB" sz="2400" i="1" dirty="0" smtClean="0"/>
              <a:t>(Royal Society, 2006)</a:t>
            </a:r>
          </a:p>
          <a:p>
            <a:r>
              <a:rPr lang="en-GB" sz="2400" dirty="0" smtClean="0"/>
              <a:t>‘…students at private schools are twice more likely that their peers in comprehensive schools to study mathematics at A-level.’  </a:t>
            </a:r>
            <a:endParaRPr lang="en-GB" sz="2400" dirty="0" smtClean="0"/>
          </a:p>
          <a:p>
            <a:pPr>
              <a:buNone/>
            </a:pPr>
            <a:r>
              <a:rPr lang="en-GB" sz="2400" i="1" dirty="0" smtClean="0"/>
              <a:t>     (</a:t>
            </a:r>
            <a:r>
              <a:rPr lang="en-GB" sz="2400" i="1" dirty="0" smtClean="0"/>
              <a:t>HE STEM Programme, 2012)</a:t>
            </a:r>
          </a:p>
          <a:p>
            <a:r>
              <a:rPr lang="en-GB" sz="2400" dirty="0" smtClean="0"/>
              <a:t>‘Most young people have no idea what a scientist actually does, apart from possibly doctors, vets, and more recently forensic scientists (from television dramas and documentaries)’  </a:t>
            </a:r>
            <a:endParaRPr lang="en-GB" sz="2400" dirty="0" smtClean="0"/>
          </a:p>
          <a:p>
            <a:pPr>
              <a:buNone/>
            </a:pPr>
            <a:r>
              <a:rPr lang="en-GB" sz="2400" i="1" dirty="0" smtClean="0"/>
              <a:t> </a:t>
            </a:r>
            <a:r>
              <a:rPr lang="en-GB" sz="2400" i="1" dirty="0" smtClean="0"/>
              <a:t>     </a:t>
            </a:r>
            <a:r>
              <a:rPr lang="en-GB" sz="2400" i="1" dirty="0" smtClean="0"/>
              <a:t>(</a:t>
            </a:r>
            <a:r>
              <a:rPr lang="en-GB" sz="2400" i="1" dirty="0" smtClean="0"/>
              <a:t>Royal Astronomical Society )</a:t>
            </a:r>
            <a:endParaRPr lang="en-GB" sz="2400" i="1" dirty="0"/>
          </a:p>
        </p:txBody>
      </p:sp>
      <p:pic>
        <p:nvPicPr>
          <p:cNvPr id="4" name="Picture 3"/>
          <p:cNvPicPr/>
          <p:nvPr/>
        </p:nvPicPr>
        <p:blipFill>
          <a:blip r:embed="rId3"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5"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3600" b="1" dirty="0" smtClean="0">
                <a:latin typeface="+mj-lt"/>
                <a:ea typeface="+mj-ea"/>
                <a:cs typeface="+mj-cs"/>
              </a:rPr>
              <a:t>STEM </a:t>
            </a:r>
            <a:r>
              <a:rPr lang="en-GB" sz="3600" b="1" dirty="0" smtClean="0">
                <a:latin typeface="+mj-lt"/>
                <a:ea typeface="+mj-ea"/>
                <a:cs typeface="+mj-cs"/>
              </a:rPr>
              <a:t>and </a:t>
            </a:r>
            <a:r>
              <a:rPr lang="en-GB" sz="3600" b="1" dirty="0" smtClean="0">
                <a:latin typeface="+mj-lt"/>
                <a:ea typeface="+mj-ea"/>
                <a:cs typeface="+mj-cs"/>
              </a:rPr>
              <a:t>WP</a:t>
            </a:r>
            <a:endParaRPr kumimoji="0" lang="en-GB" sz="36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916832"/>
            <a:ext cx="8568952" cy="4525963"/>
          </a:xfrm>
        </p:spPr>
        <p:txBody>
          <a:bodyPr>
            <a:normAutofit/>
          </a:bodyPr>
          <a:lstStyle/>
          <a:p>
            <a:pPr marL="0" indent="457200">
              <a:spcBef>
                <a:spcPts val="0"/>
              </a:spcBef>
              <a:buNone/>
            </a:pPr>
            <a:endParaRPr lang="en-GB" dirty="0" smtClean="0"/>
          </a:p>
          <a:p>
            <a:pPr marL="0" indent="457200">
              <a:spcBef>
                <a:spcPts val="0"/>
              </a:spcBef>
              <a:buSzPct val="100000"/>
            </a:pPr>
            <a:r>
              <a:rPr lang="en-GB" dirty="0" smtClean="0"/>
              <a:t> </a:t>
            </a:r>
            <a:r>
              <a:rPr lang="en-GB" dirty="0"/>
              <a:t>T</a:t>
            </a:r>
            <a:r>
              <a:rPr lang="en-GB" dirty="0" smtClean="0"/>
              <a:t>o produce a range of </a:t>
            </a:r>
            <a:r>
              <a:rPr kumimoji="0" lang="en-GB" b="0" i="0" u="none" strike="noStrike" cap="none" normalizeH="0" baseline="0" dirty="0" smtClean="0">
                <a:ln>
                  <a:noFill/>
                </a:ln>
                <a:solidFill>
                  <a:srgbClr val="000000"/>
                </a:solidFill>
                <a:effectLst/>
                <a:latin typeface="Calibri" pitchFamily="34" charset="0"/>
                <a:cs typeface="Arial" pitchFamily="34" charset="0"/>
              </a:rPr>
              <a:t>video vignettes for use </a:t>
            </a:r>
          </a:p>
          <a:p>
            <a:pPr marL="0" indent="457200">
              <a:spcBef>
                <a:spcPts val="0"/>
              </a:spcBef>
              <a:buSzPct val="100000"/>
              <a:buNone/>
            </a:pPr>
            <a:r>
              <a:rPr lang="en-GB" dirty="0">
                <a:solidFill>
                  <a:srgbClr val="000000"/>
                </a:solidFill>
                <a:latin typeface="Calibri" pitchFamily="34" charset="0"/>
                <a:cs typeface="Arial" pitchFamily="34" charset="0"/>
              </a:rPr>
              <a:t> </a:t>
            </a:r>
            <a:r>
              <a:rPr kumimoji="0" lang="en-GB" b="0" i="0" u="none" strike="noStrike" cap="none" normalizeH="0" baseline="0" dirty="0" smtClean="0">
                <a:ln>
                  <a:noFill/>
                </a:ln>
                <a:solidFill>
                  <a:srgbClr val="000000"/>
                </a:solidFill>
                <a:effectLst/>
                <a:latin typeface="Calibri" pitchFamily="34" charset="0"/>
                <a:cs typeface="Arial" pitchFamily="34" charset="0"/>
              </a:rPr>
              <a:t>in outreach</a:t>
            </a:r>
            <a:r>
              <a:rPr kumimoji="0" lang="en-GB" b="0" i="0" u="none" strike="noStrike" cap="none" normalizeH="0" dirty="0" smtClean="0">
                <a:ln>
                  <a:noFill/>
                </a:ln>
                <a:solidFill>
                  <a:srgbClr val="000000"/>
                </a:solidFill>
                <a:effectLst/>
                <a:latin typeface="Calibri" pitchFamily="34" charset="0"/>
                <a:cs typeface="Arial" pitchFamily="34" charset="0"/>
              </a:rPr>
              <a:t> activities</a:t>
            </a:r>
          </a:p>
          <a:p>
            <a:pPr marL="0" indent="457200">
              <a:spcBef>
                <a:spcPts val="0"/>
              </a:spcBef>
              <a:buSzPct val="100000"/>
              <a:buNone/>
            </a:pPr>
            <a:endParaRPr kumimoji="0" lang="en-GB" b="0" i="0" u="none" strike="noStrike" cap="none" normalizeH="0" dirty="0" smtClean="0">
              <a:ln>
                <a:noFill/>
              </a:ln>
              <a:solidFill>
                <a:srgbClr val="000000"/>
              </a:solidFill>
              <a:effectLst/>
              <a:latin typeface="Calibri" pitchFamily="34" charset="0"/>
              <a:cs typeface="Arial" pitchFamily="34" charset="0"/>
            </a:endParaRPr>
          </a:p>
          <a:p>
            <a:pPr marL="0" indent="457200">
              <a:spcBef>
                <a:spcPts val="0"/>
              </a:spcBef>
              <a:buSzPct val="100000"/>
              <a:buNone/>
            </a:pPr>
            <a:r>
              <a:rPr kumimoji="0" lang="en-GB" b="0" i="0" u="none" strike="noStrike" cap="none" normalizeH="0" dirty="0" smtClean="0">
                <a:ln>
                  <a:noFill/>
                </a:ln>
                <a:solidFill>
                  <a:srgbClr val="000000"/>
                </a:solidFill>
                <a:effectLst/>
                <a:latin typeface="Calibri" pitchFamily="34" charset="0"/>
                <a:cs typeface="Arial" pitchFamily="34" charset="0"/>
              </a:rPr>
              <a:t> </a:t>
            </a:r>
            <a:r>
              <a:rPr kumimoji="0" lang="en-GB" sz="2800" b="0" i="0" u="none" strike="noStrike" cap="none" normalizeH="0" dirty="0" smtClean="0">
                <a:ln>
                  <a:noFill/>
                </a:ln>
                <a:solidFill>
                  <a:srgbClr val="000000"/>
                </a:solidFill>
                <a:effectLst/>
                <a:latin typeface="Calibri" pitchFamily="34" charset="0"/>
                <a:cs typeface="Arial" pitchFamily="34" charset="0"/>
              </a:rPr>
              <a:t>- the </a:t>
            </a:r>
            <a:r>
              <a:rPr lang="en-GB" sz="2800" dirty="0" smtClean="0">
                <a:solidFill>
                  <a:srgbClr val="000000"/>
                </a:solidFill>
                <a:latin typeface="Calibri" pitchFamily="34" charset="0"/>
                <a:cs typeface="Arial" pitchFamily="34" charset="0"/>
              </a:rPr>
              <a:t>excitement and challenges of STEM subjects </a:t>
            </a:r>
          </a:p>
          <a:p>
            <a:pPr marL="0" indent="457200">
              <a:spcBef>
                <a:spcPts val="0"/>
              </a:spcBef>
              <a:buSzPct val="100000"/>
              <a:buNone/>
            </a:pPr>
            <a:r>
              <a:rPr lang="en-GB" dirty="0" smtClean="0">
                <a:solidFill>
                  <a:srgbClr val="000000"/>
                </a:solidFill>
                <a:latin typeface="Calibri" pitchFamily="34" charset="0"/>
                <a:cs typeface="Arial" pitchFamily="34" charset="0"/>
              </a:rPr>
              <a:t> </a:t>
            </a:r>
            <a:r>
              <a:rPr lang="en-GB" sz="2800" dirty="0" smtClean="0">
                <a:solidFill>
                  <a:srgbClr val="000000"/>
                </a:solidFill>
                <a:latin typeface="Calibri" pitchFamily="34" charset="0"/>
                <a:cs typeface="Arial" pitchFamily="34" charset="0"/>
              </a:rPr>
              <a:t>- advice on preparing for HE level study </a:t>
            </a:r>
          </a:p>
          <a:p>
            <a:pPr lvl="0" indent="-457200">
              <a:spcBef>
                <a:spcPts val="600"/>
              </a:spcBef>
              <a:spcAft>
                <a:spcPts val="600"/>
              </a:spcAft>
              <a:buSzPct val="100000"/>
              <a:buNone/>
            </a:pPr>
            <a:r>
              <a:rPr lang="en-GB" dirty="0"/>
              <a:t>	 </a:t>
            </a:r>
            <a:r>
              <a:rPr lang="en-GB" dirty="0" smtClean="0"/>
              <a:t> </a:t>
            </a:r>
            <a:r>
              <a:rPr lang="en-GB" sz="2800" dirty="0" smtClean="0"/>
              <a:t>- relevance of STEM subjects</a:t>
            </a:r>
          </a:p>
          <a:p>
            <a:pPr lvl="0" indent="-457200">
              <a:spcBef>
                <a:spcPts val="0"/>
              </a:spcBef>
              <a:spcAft>
                <a:spcPts val="600"/>
              </a:spcAft>
              <a:buSzPct val="100000"/>
              <a:buNone/>
            </a:pPr>
            <a:r>
              <a:rPr lang="en-GB" sz="2800" dirty="0"/>
              <a:t> </a:t>
            </a:r>
            <a:r>
              <a:rPr lang="en-GB" sz="2800" dirty="0" smtClean="0"/>
              <a:t>      - application to the world of work</a:t>
            </a:r>
            <a:endParaRPr lang="en-GB" sz="2800" dirty="0"/>
          </a:p>
        </p:txBody>
      </p:sp>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6"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4400" b="1" noProof="0" dirty="0" smtClean="0">
                <a:latin typeface="+mj-lt"/>
                <a:ea typeface="+mj-ea"/>
                <a:cs typeface="+mj-cs"/>
              </a:rPr>
              <a:t>Aim 1</a:t>
            </a:r>
            <a:endParaRPr kumimoji="0" lang="en-GB" sz="4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6" name="Content Placeholder 5"/>
          <p:cNvSpPr>
            <a:spLocks noGrp="1"/>
          </p:cNvSpPr>
          <p:nvPr>
            <p:ph idx="1"/>
          </p:nvPr>
        </p:nvSpPr>
        <p:spPr>
          <a:xfrm>
            <a:off x="467544" y="2132856"/>
            <a:ext cx="8424936" cy="4021907"/>
          </a:xfrm>
        </p:spPr>
        <p:txBody>
          <a:bodyPr>
            <a:normAutofit fontScale="92500" lnSpcReduction="10000"/>
          </a:bodyPr>
          <a:lstStyle/>
          <a:p>
            <a:r>
              <a:rPr lang="en-GB" dirty="0" smtClean="0"/>
              <a:t>‘… for some students the route </a:t>
            </a:r>
            <a:r>
              <a:rPr lang="en-GB" dirty="0" smtClean="0"/>
              <a:t>to [becoming interested </a:t>
            </a:r>
            <a:r>
              <a:rPr lang="en-GB" dirty="0" smtClean="0"/>
              <a:t>and </a:t>
            </a:r>
            <a:r>
              <a:rPr lang="en-GB" dirty="0" smtClean="0"/>
              <a:t>engaged </a:t>
            </a:r>
            <a:r>
              <a:rPr lang="en-GB" dirty="0" smtClean="0"/>
              <a:t>in STEM subjects] will start from an experience of STEM in the wider </a:t>
            </a:r>
            <a:r>
              <a:rPr lang="en-GB" dirty="0" smtClean="0"/>
              <a:t>world…  thinking </a:t>
            </a:r>
            <a:r>
              <a:rPr lang="en-GB" dirty="0" smtClean="0"/>
              <a:t>of STEM in school as a group of inter-related subjects helps to open up those doors… </a:t>
            </a:r>
            <a:r>
              <a:rPr lang="en-GB" dirty="0" smtClean="0"/>
              <a:t>‘</a:t>
            </a:r>
            <a:endParaRPr lang="en-GB" dirty="0" smtClean="0"/>
          </a:p>
          <a:p>
            <a:r>
              <a:rPr lang="en-GB" dirty="0" smtClean="0"/>
              <a:t>‘Inspiring teachers, sufficiently supported, are vital to raising students’ enjoyment of, enthusiasm for, and achievement in STEM subjects.’</a:t>
            </a:r>
          </a:p>
          <a:p>
            <a:pPr algn="r">
              <a:buNone/>
            </a:pPr>
            <a:r>
              <a:rPr lang="en-GB" sz="2600" i="1" dirty="0" smtClean="0"/>
              <a:t>(HE STEM Programme, 2012)</a:t>
            </a:r>
            <a:endParaRPr lang="en-GB" sz="2600" i="1" dirty="0"/>
          </a:p>
        </p:txBody>
      </p:sp>
      <p:sp>
        <p:nvSpPr>
          <p:cNvPr id="5"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3600" b="1" dirty="0" smtClean="0">
                <a:latin typeface="+mj-lt"/>
                <a:ea typeface="+mj-ea"/>
                <a:cs typeface="+mj-cs"/>
              </a:rPr>
              <a:t>STEM </a:t>
            </a:r>
            <a:r>
              <a:rPr lang="en-GB" sz="3600" b="1" dirty="0" smtClean="0">
                <a:latin typeface="+mj-lt"/>
                <a:ea typeface="+mj-ea"/>
                <a:cs typeface="+mj-cs"/>
              </a:rPr>
              <a:t>and staff development</a:t>
            </a:r>
            <a:endParaRPr kumimoji="0" lang="en-GB" sz="36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1916832"/>
            <a:ext cx="7416824" cy="4525963"/>
          </a:xfrm>
        </p:spPr>
        <p:txBody>
          <a:bodyPr/>
          <a:lstStyle/>
          <a:p>
            <a:pPr marL="0" indent="457200" eaLnBrk="0" fontAlgn="base" hangingPunct="0">
              <a:spcBef>
                <a:spcPct val="0"/>
              </a:spcBef>
              <a:buSzPct val="100000"/>
            </a:pPr>
            <a:r>
              <a:rPr lang="en-GB" dirty="0" smtClean="0">
                <a:solidFill>
                  <a:srgbClr val="000000"/>
                </a:solidFill>
                <a:latin typeface="Calibri" pitchFamily="34" charset="0"/>
                <a:cs typeface="Arial" pitchFamily="34" charset="0"/>
              </a:rPr>
              <a:t>To produce a range of videos for staff </a:t>
            </a:r>
          </a:p>
          <a:p>
            <a:pPr marL="0" indent="457200" eaLnBrk="0" fontAlgn="base" hangingPunct="0">
              <a:spcBef>
                <a:spcPct val="0"/>
              </a:spcBef>
              <a:buSzPct val="100000"/>
              <a:buNone/>
            </a:pPr>
            <a:r>
              <a:rPr lang="en-GB" dirty="0" smtClean="0">
                <a:solidFill>
                  <a:srgbClr val="000000"/>
                </a:solidFill>
                <a:latin typeface="Calibri" pitchFamily="34" charset="0"/>
                <a:cs typeface="Arial" pitchFamily="34" charset="0"/>
              </a:rPr>
              <a:t>development purposes – reflections on:</a:t>
            </a:r>
          </a:p>
          <a:p>
            <a:pPr marL="0" indent="457200" eaLnBrk="0" fontAlgn="base" hangingPunct="0">
              <a:spcBef>
                <a:spcPct val="0"/>
              </a:spcBef>
              <a:buSzPct val="100000"/>
              <a:buNone/>
            </a:pPr>
            <a:endParaRPr lang="en-GB" dirty="0" smtClean="0">
              <a:solidFill>
                <a:srgbClr val="000000"/>
              </a:solidFill>
              <a:latin typeface="Calibri" pitchFamily="34" charset="0"/>
              <a:cs typeface="Arial" pitchFamily="34" charset="0"/>
            </a:endParaRPr>
          </a:p>
          <a:p>
            <a:pPr marL="0" indent="457200" eaLnBrk="0" fontAlgn="base" hangingPunct="0">
              <a:spcBef>
                <a:spcPct val="0"/>
              </a:spcBef>
              <a:buSzPct val="100000"/>
              <a:buNone/>
            </a:pPr>
            <a:r>
              <a:rPr lang="en-GB" sz="2800" dirty="0" smtClean="0">
                <a:solidFill>
                  <a:schemeClr val="tx2"/>
                </a:solidFill>
                <a:latin typeface="Calibri" pitchFamily="34" charset="0"/>
                <a:cs typeface="Arial" pitchFamily="34" charset="0"/>
              </a:rPr>
              <a:t>- research-led teaching </a:t>
            </a:r>
          </a:p>
          <a:p>
            <a:pPr marL="0" indent="457200" eaLnBrk="0" fontAlgn="base" hangingPunct="0">
              <a:spcBef>
                <a:spcPct val="0"/>
              </a:spcBef>
              <a:buSzPct val="100000"/>
              <a:buNone/>
            </a:pPr>
            <a:r>
              <a:rPr lang="en-GB" sz="2800" dirty="0" smtClean="0">
                <a:solidFill>
                  <a:schemeClr val="tx2"/>
                </a:solidFill>
                <a:latin typeface="Calibri" pitchFamily="34" charset="0"/>
                <a:cs typeface="Arial" pitchFamily="34" charset="0"/>
              </a:rPr>
              <a:t>- active learning </a:t>
            </a:r>
          </a:p>
          <a:p>
            <a:pPr marL="0" indent="457200" eaLnBrk="0" fontAlgn="base" hangingPunct="0">
              <a:spcBef>
                <a:spcPct val="0"/>
              </a:spcBef>
              <a:buSzPct val="100000"/>
              <a:buNone/>
            </a:pPr>
            <a:endParaRPr lang="en-GB" dirty="0" smtClean="0">
              <a:solidFill>
                <a:srgbClr val="000000"/>
              </a:solidFill>
              <a:latin typeface="Calibri" pitchFamily="34" charset="0"/>
              <a:cs typeface="Arial" pitchFamily="34" charset="0"/>
            </a:endParaRPr>
          </a:p>
          <a:p>
            <a:pPr marL="0" indent="457200" eaLnBrk="0" fontAlgn="base" hangingPunct="0">
              <a:spcBef>
                <a:spcPct val="0"/>
              </a:spcBef>
              <a:buSzPct val="100000"/>
              <a:buNone/>
            </a:pPr>
            <a:r>
              <a:rPr lang="en-GB" dirty="0" smtClean="0">
                <a:solidFill>
                  <a:srgbClr val="000000"/>
                </a:solidFill>
                <a:latin typeface="Calibri" pitchFamily="34" charset="0"/>
                <a:cs typeface="Arial" pitchFamily="34" charset="0"/>
              </a:rPr>
              <a:t>in STEM subjects </a:t>
            </a:r>
          </a:p>
          <a:p>
            <a:pPr>
              <a:buNone/>
            </a:pPr>
            <a:endParaRPr lang="en-GB" dirty="0"/>
          </a:p>
        </p:txBody>
      </p:sp>
      <p:pic>
        <p:nvPicPr>
          <p:cNvPr id="4" name="Picture 3"/>
          <p:cNvPicPr/>
          <p:nvPr/>
        </p:nvPicPr>
        <p:blipFill>
          <a:blip r:embed="rId3"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5"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4400" b="1" noProof="0" dirty="0" smtClean="0">
                <a:latin typeface="+mj-lt"/>
                <a:ea typeface="+mj-ea"/>
                <a:cs typeface="+mj-cs"/>
              </a:rPr>
              <a:t>Aim 2</a:t>
            </a:r>
            <a:endParaRPr kumimoji="0" lang="en-GB" sz="4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540568" y="0"/>
            <a:ext cx="10799350" cy="7893496"/>
          </a:xfrm>
          <a:prstGeom prst="rect">
            <a:avLst/>
          </a:prstGeom>
          <a:noFill/>
          <a:ln w="9525">
            <a:noFill/>
            <a:miter lim="800000"/>
            <a:headEnd/>
            <a:tailEnd/>
          </a:ln>
        </p:spPr>
      </p:pic>
      <p:sp>
        <p:nvSpPr>
          <p:cNvPr id="5" name="TextBox 4"/>
          <p:cNvSpPr txBox="1"/>
          <p:nvPr/>
        </p:nvSpPr>
        <p:spPr>
          <a:xfrm>
            <a:off x="-252536" y="6021288"/>
            <a:ext cx="6984776" cy="307777"/>
          </a:xfrm>
          <a:prstGeom prst="rect">
            <a:avLst/>
          </a:prstGeom>
          <a:noFill/>
        </p:spPr>
        <p:txBody>
          <a:bodyPr wrap="square" rtlCol="0">
            <a:spAutoFit/>
          </a:bodyPr>
          <a:lstStyle/>
          <a:p>
            <a:r>
              <a:rPr lang="en-GB" sz="1400" dirty="0" smtClean="0">
                <a:solidFill>
                  <a:schemeClr val="accent1"/>
                </a:solidFill>
              </a:rPr>
              <a:t>http://www.hestem-sw.org.uk/after-he-stem/useful-resources/becoming-a-stem-enthusiast</a:t>
            </a:r>
            <a:endParaRPr lang="en-GB" sz="1400" dirty="0">
              <a:solidFill>
                <a:schemeClr val="accent1"/>
              </a:solidFill>
            </a:endParaRPr>
          </a:p>
        </p:txBody>
      </p:sp>
      <p:sp>
        <p:nvSpPr>
          <p:cNvPr id="6" name="TextBox 5"/>
          <p:cNvSpPr txBox="1"/>
          <p:nvPr/>
        </p:nvSpPr>
        <p:spPr>
          <a:xfrm>
            <a:off x="-252536" y="5733256"/>
            <a:ext cx="2088232" cy="369332"/>
          </a:xfrm>
          <a:prstGeom prst="rect">
            <a:avLst/>
          </a:prstGeom>
          <a:noFill/>
        </p:spPr>
        <p:txBody>
          <a:bodyPr wrap="square" rtlCol="0">
            <a:spAutoFit/>
          </a:bodyPr>
          <a:lstStyle/>
          <a:p>
            <a:r>
              <a:rPr lang="en-GB" b="1" dirty="0" err="1" smtClean="0">
                <a:solidFill>
                  <a:schemeClr val="accent1"/>
                </a:solidFill>
              </a:rPr>
              <a:t>Weblink</a:t>
            </a:r>
            <a:r>
              <a:rPr lang="en-GB" b="1" dirty="0" smtClean="0">
                <a:solidFill>
                  <a:schemeClr val="accent1"/>
                </a:solidFill>
              </a:rPr>
              <a:t>:</a:t>
            </a:r>
            <a:endParaRPr lang="en-GB" b="1" dirty="0">
              <a:solidFill>
                <a:schemeClr val="accen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5" name="Content Placeholder 4"/>
          <p:cNvSpPr>
            <a:spLocks noGrp="1"/>
          </p:cNvSpPr>
          <p:nvPr>
            <p:ph idx="1"/>
          </p:nvPr>
        </p:nvSpPr>
        <p:spPr>
          <a:xfrm>
            <a:off x="457200" y="2132856"/>
            <a:ext cx="8229600" cy="3993307"/>
          </a:xfrm>
        </p:spPr>
        <p:txBody>
          <a:bodyPr>
            <a:normAutofit fontScale="92500" lnSpcReduction="20000"/>
          </a:bodyPr>
          <a:lstStyle/>
          <a:p>
            <a:r>
              <a:rPr lang="en-GB" dirty="0" smtClean="0"/>
              <a:t>Dr Tim Jupp – Why choose Mathematics?</a:t>
            </a:r>
          </a:p>
          <a:p>
            <a:pPr>
              <a:buNone/>
            </a:pPr>
            <a:r>
              <a:rPr lang="en-GB" dirty="0" smtClean="0"/>
              <a:t>	</a:t>
            </a:r>
            <a:r>
              <a:rPr lang="en-GB" dirty="0" smtClean="0">
                <a:hlinkClick r:id="rId3"/>
              </a:rPr>
              <a:t>http://vimeo.com/28056387</a:t>
            </a:r>
            <a:r>
              <a:rPr lang="en-GB" dirty="0" smtClean="0"/>
              <a:t> </a:t>
            </a:r>
          </a:p>
          <a:p>
            <a:pPr>
              <a:buNone/>
            </a:pPr>
            <a:endParaRPr lang="en-GB" dirty="0" smtClean="0"/>
          </a:p>
          <a:p>
            <a:r>
              <a:rPr lang="en-GB" dirty="0" smtClean="0"/>
              <a:t>Professor Peter Cox – Active learning in Maths</a:t>
            </a:r>
          </a:p>
          <a:p>
            <a:pPr>
              <a:buNone/>
            </a:pPr>
            <a:r>
              <a:rPr lang="en-GB" dirty="0" smtClean="0"/>
              <a:t>    </a:t>
            </a:r>
            <a:r>
              <a:rPr lang="en-GB" dirty="0" smtClean="0">
                <a:hlinkClick r:id="rId4"/>
              </a:rPr>
              <a:t>http://vimeo.com/28053486</a:t>
            </a:r>
            <a:r>
              <a:rPr lang="en-GB" dirty="0" smtClean="0"/>
              <a:t> </a:t>
            </a:r>
            <a:endParaRPr lang="en-GB" dirty="0" smtClean="0"/>
          </a:p>
          <a:p>
            <a:pPr>
              <a:buNone/>
            </a:pPr>
            <a:endParaRPr lang="en-GB" dirty="0" smtClean="0"/>
          </a:p>
          <a:p>
            <a:pPr>
              <a:buNone/>
            </a:pPr>
            <a:r>
              <a:rPr lang="en-GB" dirty="0" smtClean="0"/>
              <a:t>Quick find:  Go to:  </a:t>
            </a:r>
            <a:r>
              <a:rPr lang="en-GB" dirty="0" smtClean="0">
                <a:hlinkClick r:id="rId5"/>
              </a:rPr>
              <a:t>www.vimeo.com</a:t>
            </a:r>
            <a:r>
              <a:rPr lang="en-GB" dirty="0" smtClean="0"/>
              <a:t> </a:t>
            </a:r>
          </a:p>
          <a:p>
            <a:pPr>
              <a:buNone/>
            </a:pPr>
            <a:r>
              <a:rPr lang="en-GB" dirty="0" smtClean="0"/>
              <a:t>	</a:t>
            </a:r>
            <a:r>
              <a:rPr lang="en-GB" dirty="0" smtClean="0"/>
              <a:t>		Type ‘HE STEM’ into search facility</a:t>
            </a:r>
            <a:endParaRPr lang="en-GB" dirty="0"/>
          </a:p>
        </p:txBody>
      </p:sp>
      <p:sp>
        <p:nvSpPr>
          <p:cNvPr id="6"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4400" b="1" dirty="0" smtClean="0">
                <a:latin typeface="+mj-lt"/>
                <a:ea typeface="+mj-ea"/>
                <a:cs typeface="+mj-cs"/>
              </a:rPr>
              <a:t>Two examples:</a:t>
            </a:r>
            <a:endParaRPr kumimoji="0" lang="en-GB" sz="4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7" name="Content Placeholder 6"/>
          <p:cNvSpPr>
            <a:spLocks noGrp="1"/>
          </p:cNvSpPr>
          <p:nvPr>
            <p:ph idx="1"/>
          </p:nvPr>
        </p:nvSpPr>
        <p:spPr>
          <a:xfrm>
            <a:off x="467544" y="1988840"/>
            <a:ext cx="8496944" cy="4536504"/>
          </a:xfrm>
        </p:spPr>
        <p:txBody>
          <a:bodyPr>
            <a:normAutofit fontScale="85000" lnSpcReduction="20000"/>
          </a:bodyPr>
          <a:lstStyle/>
          <a:p>
            <a:pPr>
              <a:buNone/>
            </a:pPr>
            <a:r>
              <a:rPr lang="en-GB" dirty="0" smtClean="0"/>
              <a:t>Student-facing videos disseminated so far via: </a:t>
            </a:r>
          </a:p>
          <a:p>
            <a:r>
              <a:rPr lang="en-GB" dirty="0" smtClean="0"/>
              <a:t>Institute </a:t>
            </a:r>
            <a:r>
              <a:rPr lang="en-GB" dirty="0" smtClean="0"/>
              <a:t>of Physics – videos sent to 207 members of Schools Outreach Officers Network</a:t>
            </a:r>
          </a:p>
          <a:p>
            <a:r>
              <a:rPr lang="en-GB" dirty="0" smtClean="0"/>
              <a:t>Institute of Mathematics and Its Applications – videos distributed via </a:t>
            </a:r>
            <a:r>
              <a:rPr lang="en-GB" sz="2400" u="sng" dirty="0" smtClean="0">
                <a:hlinkClick r:id="rId3"/>
              </a:rPr>
              <a:t>www.mathscareers.org.uk</a:t>
            </a:r>
            <a:r>
              <a:rPr lang="en-GB" sz="2400" u="sng" dirty="0" smtClean="0"/>
              <a:t> </a:t>
            </a:r>
          </a:p>
          <a:p>
            <a:r>
              <a:rPr lang="en-GB" dirty="0" smtClean="0"/>
              <a:t>Career </a:t>
            </a:r>
            <a:r>
              <a:rPr lang="en-GB" dirty="0" smtClean="0"/>
              <a:t>Pilot (14-19 advice on options</a:t>
            </a:r>
            <a:r>
              <a:rPr lang="en-GB" dirty="0" smtClean="0"/>
              <a:t>)</a:t>
            </a:r>
          </a:p>
          <a:p>
            <a:r>
              <a:rPr lang="en-GB" dirty="0" smtClean="0"/>
              <a:t>SW Community of Outreach </a:t>
            </a:r>
            <a:r>
              <a:rPr lang="en-GB" dirty="0" smtClean="0"/>
              <a:t>practitioners</a:t>
            </a:r>
            <a:endParaRPr lang="en-GB" dirty="0" smtClean="0"/>
          </a:p>
          <a:p>
            <a:pPr>
              <a:buNone/>
            </a:pPr>
            <a:endParaRPr lang="en-GB" dirty="0" smtClean="0"/>
          </a:p>
          <a:p>
            <a:pPr>
              <a:buNone/>
            </a:pPr>
            <a:r>
              <a:rPr lang="en-GB" dirty="0" smtClean="0"/>
              <a:t>Staff development videos disseminated so far via:</a:t>
            </a:r>
            <a:endParaRPr lang="en-GB" dirty="0" smtClean="0"/>
          </a:p>
          <a:p>
            <a:r>
              <a:rPr lang="en-GB" dirty="0" smtClean="0"/>
              <a:t>Our own courses at Exeter (LTHE for GTAs and PG Cert) </a:t>
            </a:r>
          </a:p>
          <a:p>
            <a:r>
              <a:rPr lang="en-GB" dirty="0" smtClean="0"/>
              <a:t>South </a:t>
            </a:r>
            <a:r>
              <a:rPr lang="en-GB" dirty="0" smtClean="0"/>
              <a:t>West Educational Developers </a:t>
            </a:r>
            <a:r>
              <a:rPr lang="en-GB" dirty="0" smtClean="0"/>
              <a:t>Network</a:t>
            </a:r>
          </a:p>
          <a:p>
            <a:endParaRPr lang="en-GB" dirty="0" smtClean="0"/>
          </a:p>
          <a:p>
            <a:pPr>
              <a:buNone/>
            </a:pPr>
            <a:endParaRPr lang="en-GB" dirty="0"/>
          </a:p>
        </p:txBody>
      </p:sp>
      <p:sp>
        <p:nvSpPr>
          <p:cNvPr id="8" name="Title 1"/>
          <p:cNvSpPr txBox="1">
            <a:spLocks/>
          </p:cNvSpPr>
          <p:nvPr/>
        </p:nvSpPr>
        <p:spPr>
          <a:xfrm>
            <a:off x="395536" y="404664"/>
            <a:ext cx="5472608"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4400" b="1" dirty="0" smtClean="0">
                <a:latin typeface="+mj-lt"/>
                <a:ea typeface="+mj-ea"/>
                <a:cs typeface="+mj-cs"/>
              </a:rPr>
              <a:t>Dissemination</a:t>
            </a:r>
            <a:endParaRPr kumimoji="0" lang="en-GB" sz="4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t="25958" b="31837"/>
          <a:stretch>
            <a:fillRect/>
          </a:stretch>
        </p:blipFill>
        <p:spPr bwMode="auto">
          <a:xfrm>
            <a:off x="5940152" y="332656"/>
            <a:ext cx="2857500" cy="1209675"/>
          </a:xfrm>
          <a:prstGeom prst="rect">
            <a:avLst/>
          </a:prstGeom>
          <a:noFill/>
          <a:ln w="9525" algn="in">
            <a:noFill/>
            <a:miter lim="800000"/>
            <a:headEnd/>
            <a:tailEnd/>
          </a:ln>
          <a:effectLst/>
        </p:spPr>
      </p:pic>
      <p:sp>
        <p:nvSpPr>
          <p:cNvPr id="5" name="Content Placeholder 4"/>
          <p:cNvSpPr>
            <a:spLocks noGrp="1"/>
          </p:cNvSpPr>
          <p:nvPr>
            <p:ph idx="1"/>
          </p:nvPr>
        </p:nvSpPr>
        <p:spPr>
          <a:xfrm>
            <a:off x="611560" y="1772816"/>
            <a:ext cx="8075240" cy="4680520"/>
          </a:xfrm>
        </p:spPr>
        <p:txBody>
          <a:bodyPr>
            <a:normAutofit fontScale="55000" lnSpcReduction="20000"/>
          </a:bodyPr>
          <a:lstStyle/>
          <a:p>
            <a:pPr>
              <a:buNone/>
            </a:pPr>
            <a:r>
              <a:rPr lang="en-GB" sz="3800" i="1" dirty="0" smtClean="0"/>
              <a:t>A GTA response:</a:t>
            </a:r>
          </a:p>
          <a:p>
            <a:pPr>
              <a:buNone/>
            </a:pPr>
            <a:endParaRPr lang="en-GB" sz="2500" dirty="0" smtClean="0"/>
          </a:p>
          <a:p>
            <a:pPr>
              <a:buNone/>
            </a:pPr>
            <a:r>
              <a:rPr lang="en-GB" sz="3800" dirty="0" smtClean="0"/>
              <a:t>     ‘Since viewing the video, I've </a:t>
            </a:r>
            <a:r>
              <a:rPr lang="en-GB" sz="3800" dirty="0" smtClean="0"/>
              <a:t>asked my students to come to class with two questions regarding the material they read: one question regarding something they don't understand so we can discuss it in class together, and one question they think might come up in the exam, to help them identify the main issues in the </a:t>
            </a:r>
            <a:r>
              <a:rPr lang="en-GB" sz="3800" dirty="0" smtClean="0"/>
              <a:t>readings.’ </a:t>
            </a:r>
          </a:p>
          <a:p>
            <a:pPr>
              <a:buNone/>
            </a:pPr>
            <a:endParaRPr lang="en-GB" sz="3800" dirty="0" smtClean="0"/>
          </a:p>
          <a:p>
            <a:pPr>
              <a:buNone/>
            </a:pPr>
            <a:r>
              <a:rPr lang="en-GB" sz="3800" i="1" dirty="0" smtClean="0"/>
              <a:t>A s</a:t>
            </a:r>
            <a:r>
              <a:rPr lang="en-GB" sz="3800" i="1" dirty="0" smtClean="0"/>
              <a:t>taff developer response:</a:t>
            </a:r>
          </a:p>
          <a:p>
            <a:pPr>
              <a:buNone/>
            </a:pPr>
            <a:endParaRPr lang="en-GB" sz="3800" i="1" dirty="0" smtClean="0"/>
          </a:p>
          <a:p>
            <a:pPr>
              <a:buNone/>
            </a:pPr>
            <a:r>
              <a:rPr lang="en-GB" sz="3800" dirty="0" smtClean="0"/>
              <a:t>     ‘We </a:t>
            </a:r>
            <a:r>
              <a:rPr lang="en-GB" sz="3800" dirty="0" smtClean="0"/>
              <a:t>have recently been discussing the idea of some extension sessions to follow our Post- graduate Certificate in Academic Practice (PCAP) course for probationary lecturers. </a:t>
            </a:r>
            <a:r>
              <a:rPr lang="en-GB" sz="3800" dirty="0" smtClean="0"/>
              <a:t>These videos will be </a:t>
            </a:r>
            <a:r>
              <a:rPr lang="en-GB" sz="3800" dirty="0" smtClean="0"/>
              <a:t>excellent source material to kick off some lunchtime discussions with the new teaching staff</a:t>
            </a:r>
            <a:r>
              <a:rPr lang="en-GB" sz="3800" dirty="0" smtClean="0"/>
              <a:t>.’</a:t>
            </a:r>
            <a:endParaRPr lang="en-GB" sz="3800" dirty="0" smtClean="0"/>
          </a:p>
          <a:p>
            <a:pPr>
              <a:buNone/>
            </a:pPr>
            <a:endParaRPr lang="en-GB" dirty="0"/>
          </a:p>
        </p:txBody>
      </p:sp>
      <p:sp>
        <p:nvSpPr>
          <p:cNvPr id="6" name="Title 1"/>
          <p:cNvSpPr txBox="1">
            <a:spLocks/>
          </p:cNvSpPr>
          <p:nvPr/>
        </p:nvSpPr>
        <p:spPr>
          <a:xfrm>
            <a:off x="395536" y="404665"/>
            <a:ext cx="5472608" cy="648072"/>
          </a:xfrm>
          <a:prstGeom prst="rect">
            <a:avLst/>
          </a:prstGeom>
        </p:spPr>
        <p:txBody>
          <a:bodyPr vert="horz" lIns="91440" tIns="45720" rIns="91440" bIns="45720" rtlCol="0" anchor="ctr">
            <a:normAutofit fontScale="92500" lnSpcReduction="2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GB" sz="4400" b="1" dirty="0" smtClean="0">
                <a:latin typeface="+mj-lt"/>
                <a:ea typeface="+mj-ea"/>
                <a:cs typeface="+mj-cs"/>
              </a:rPr>
              <a:t>Feedback:</a:t>
            </a:r>
            <a:endParaRPr kumimoji="0" lang="en-GB" sz="4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TotalTime>
  <Words>471</Words>
  <Application>Microsoft Office PowerPoint</Application>
  <PresentationFormat>On-screen Show (4:3)</PresentationFormat>
  <Paragraphs>72</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‘Becoming a STEM enthusiast’  A collaboration between Education Enhancement  and the College of Engineering, Mathematics  and Physical Sciences </vt:lpstr>
      <vt:lpstr>Slide 2</vt:lpstr>
      <vt:lpstr>Slide 3</vt:lpstr>
      <vt:lpstr>Slide 4</vt:lpstr>
      <vt:lpstr>Slide 5</vt:lpstr>
      <vt:lpstr>Slide 6</vt:lpstr>
      <vt:lpstr>Slide 7</vt:lpstr>
      <vt:lpstr>Slide 8</vt:lpstr>
      <vt:lpstr>Slide 9</vt:lpstr>
      <vt:lpstr>Slide 10</vt:lpstr>
    </vt:vector>
  </TitlesOfParts>
  <Company>University of Exeter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jlr204</dc:creator>
  <cp:lastModifiedBy>jlr204</cp:lastModifiedBy>
  <cp:revision>43</cp:revision>
  <dcterms:created xsi:type="dcterms:W3CDTF">2012-01-24T15:00:09Z</dcterms:created>
  <dcterms:modified xsi:type="dcterms:W3CDTF">2012-01-27T15:01:08Z</dcterms:modified>
</cp:coreProperties>
</file>