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11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1295400"/>
            <a:ext cx="8228013" cy="1927225"/>
          </a:xfrm>
        </p:spPr>
        <p:txBody>
          <a:bodyPr tIns="0" bIns="0"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307976"/>
            <a:ext cx="8228013" cy="1066800"/>
          </a:xfr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1/30/2012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 dirty="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1/30/2012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81001"/>
            <a:ext cx="3509683" cy="2209800"/>
          </a:xfr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73050"/>
            <a:ext cx="3657600" cy="585311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649071"/>
            <a:ext cx="3509683" cy="3388192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1/30/2012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1/30/2012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1143000"/>
            <a:ext cx="4267200" cy="4267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Drag picture to placeholder or click icon to add</a:t>
            </a:r>
            <a:endParaRPr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1/30/2012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2590800"/>
            <a:ext cx="3505200" cy="3505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Drag picture to placeholder or click icon to add</a:t>
            </a:r>
            <a:endParaRPr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5" y="1260475"/>
            <a:ext cx="1254125" cy="12541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Drag picture to placeholder or click icon to add</a:t>
            </a:r>
            <a:endParaRPr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5" y="762000"/>
            <a:ext cx="2092325" cy="20923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Drag picture to placeholder or click icon to add</a:t>
            </a:r>
            <a:endParaRPr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68388"/>
            <a:ext cx="8228013" cy="3468875"/>
          </a:xfrm>
        </p:spPr>
        <p:txBody>
          <a:bodyPr vert="eaVert"/>
          <a:lstStyle>
            <a:lvl5pPr>
              <a:defRPr/>
            </a:lvl5pPr>
            <a:lvl6pPr marL="1719072">
              <a:defRPr/>
            </a:lvl6pPr>
            <a:lvl7pPr marL="1719072">
              <a:defRPr/>
            </a:lvl7pPr>
            <a:lvl8pPr marL="1719072">
              <a:defRPr/>
            </a:lvl8pPr>
            <a:lvl9pPr marL="1719072">
              <a:defRPr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1/30/2012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74638"/>
            <a:ext cx="1524000" cy="5851525"/>
          </a:xfrm>
        </p:spPr>
        <p:txBody>
          <a:bodyPr vert="eaVert" anchor="t" anchorCtr="0"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6859"/>
            <a:ext cx="6019800" cy="561564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1/30/2012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1/30/2012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1/30/2012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36694"/>
            <a:ext cx="6400800" cy="1362075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399" y="3609695"/>
            <a:ext cx="5181601" cy="1500187"/>
          </a:xfrm>
        </p:spPr>
        <p:txBody>
          <a:bodyPr anchor="t" anchorCtr="0"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1/30/2012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8999" y="6356350"/>
            <a:ext cx="14462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F2F5E10-5301-4EE6-90D2-A6C4A3F62BE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 dirty="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tabLst/>
              <a:defRPr sz="1600"/>
            </a:lvl6pPr>
            <a:lvl7pPr marL="2173288" indent="-227013">
              <a:tabLst/>
              <a:defRPr sz="1600"/>
            </a:lvl7pPr>
            <a:lvl8pPr marL="2398713" indent="-227013">
              <a:tabLst/>
              <a:defRPr sz="1600"/>
            </a:lvl8pPr>
            <a:lvl9pPr marL="2625725" indent="-227013">
              <a:tabLst/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1/30/2012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1/30/2012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784475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1/30/2012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4497070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1/30/2012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1/30/2012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9775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39775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1/30/2012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51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775" y="2770094"/>
            <a:ext cx="7662864" cy="3267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1/30/2012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8961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F2F5E10-5301-4EE6-90D2-A6C4A3F62BED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" pitchFamily="2" charset="2"/>
        <a:buChar char="S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I.Withington@bath.ac.uk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222251"/>
            <a:ext cx="8228013" cy="2836332"/>
          </a:xfrm>
        </p:spPr>
        <p:txBody>
          <a:bodyPr/>
          <a:lstStyle/>
          <a:p>
            <a:r>
              <a:rPr lang="en-US" sz="4000" dirty="0"/>
              <a:t>Transition to university for students with visual impairments 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307975"/>
            <a:ext cx="8228013" cy="1507441"/>
          </a:xfrm>
        </p:spPr>
        <p:txBody>
          <a:bodyPr>
            <a:normAutofit fontScale="25000" lnSpcReduction="20000"/>
          </a:bodyPr>
          <a:lstStyle/>
          <a:p>
            <a:r>
              <a:rPr lang="en-US" sz="8000" dirty="0"/>
              <a:t>University of Bath </a:t>
            </a:r>
            <a:endParaRPr lang="en-US" sz="8000" dirty="0" smtClean="0"/>
          </a:p>
          <a:p>
            <a:r>
              <a:rPr lang="en-US" sz="8000" dirty="0" smtClean="0"/>
              <a:t>HE </a:t>
            </a:r>
            <a:r>
              <a:rPr lang="en-US" sz="8000" dirty="0"/>
              <a:t>STEM Seminar Visual Impairments (VI) </a:t>
            </a:r>
            <a:br>
              <a:rPr lang="en-US" sz="8000" dirty="0"/>
            </a:br>
            <a:r>
              <a:rPr lang="en-US" sz="8000" dirty="0"/>
              <a:t>STEM</a:t>
            </a:r>
            <a:br>
              <a:rPr lang="en-US" sz="8000" dirty="0"/>
            </a:br>
            <a:endParaRPr lang="en-US" sz="8000" dirty="0" smtClean="0"/>
          </a:p>
          <a:p>
            <a:endParaRPr lang="en-US" sz="3200" dirty="0" smtClean="0"/>
          </a:p>
          <a:p>
            <a:r>
              <a:rPr lang="en-US" sz="7400" dirty="0" smtClean="0"/>
              <a:t>Iryna Withington STEM SW VI Project Group Member</a:t>
            </a:r>
          </a:p>
          <a:p>
            <a:r>
              <a:rPr lang="en-US" sz="7400" dirty="0" smtClean="0"/>
              <a:t>University of Bath, Widening Participation – Students with Disabilities</a:t>
            </a:r>
            <a:endParaRPr lang="en-US" sz="7400" dirty="0"/>
          </a:p>
          <a:p>
            <a:endParaRPr lang="en-US" dirty="0"/>
          </a:p>
        </p:txBody>
      </p:sp>
      <p:pic>
        <p:nvPicPr>
          <p:cNvPr id="4" name="Picture 4" descr="X:\Administration\Groups\LifelongLearning\he-stem\Logos\Generic orange print[1]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68" y="5899583"/>
            <a:ext cx="1965325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8577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What we know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Around two million children and young people identified as having a special educational needs (SEN) or who are disabled</a:t>
            </a:r>
          </a:p>
          <a:p>
            <a:r>
              <a:rPr lang="en-US" sz="1800" dirty="0" smtClean="0"/>
              <a:t>Their life outcomes are disproportionately poor</a:t>
            </a:r>
          </a:p>
          <a:p>
            <a:r>
              <a:rPr lang="en-US" sz="1800" dirty="0" smtClean="0"/>
              <a:t>Post-16, young people with SEN are more then twice as likely to be not in higher education, employment or training as those without</a:t>
            </a:r>
          </a:p>
          <a:p>
            <a:r>
              <a:rPr lang="en-US" sz="1800" dirty="0" smtClean="0"/>
              <a:t>High aspiration and focus made a big differences in enabling young people with SEN and disabilities to progress in HE</a:t>
            </a:r>
          </a:p>
          <a:p>
            <a:pPr marL="0" indent="0" algn="ctr">
              <a:buNone/>
            </a:pPr>
            <a:r>
              <a:rPr lang="en-US" sz="1400" dirty="0" smtClean="0"/>
              <a:t>(OFSTED Report, September, 2010)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05442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Issues around transition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VI is low incidence in higher education as higher education is delivered in a very visual way</a:t>
            </a:r>
          </a:p>
          <a:p>
            <a:r>
              <a:rPr lang="en-US" dirty="0" smtClean="0"/>
              <a:t>Lack of confidence and self-esteem because young people with VI dependent on others (82%)</a:t>
            </a:r>
          </a:p>
          <a:p>
            <a:r>
              <a:rPr lang="en-US" dirty="0" smtClean="0"/>
              <a:t>Fear of unknown, unfamiliar environment that could be isolating</a:t>
            </a:r>
          </a:p>
          <a:p>
            <a:r>
              <a:rPr lang="en-US" dirty="0" smtClean="0"/>
              <a:t>The lack of knowledge about support (36%)</a:t>
            </a:r>
          </a:p>
          <a:p>
            <a:r>
              <a:rPr lang="en-US" dirty="0" smtClean="0"/>
              <a:t>Parents fair of letting go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389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STEM VI Project – University of Bath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London School of Economics, University of London</a:t>
            </a:r>
          </a:p>
          <a:p>
            <a:r>
              <a:rPr lang="en-US" dirty="0" smtClean="0"/>
              <a:t>University of Southampton, Institute of Physics</a:t>
            </a:r>
          </a:p>
          <a:p>
            <a:r>
              <a:rPr lang="en-US" dirty="0" smtClean="0"/>
              <a:t>University of Cambridge, Plymouth University</a:t>
            </a:r>
          </a:p>
          <a:p>
            <a:r>
              <a:rPr lang="en-US" dirty="0" smtClean="0"/>
              <a:t>University of Roehampton, Sheffield Hallam University</a:t>
            </a:r>
          </a:p>
          <a:p>
            <a:r>
              <a:rPr lang="en-US" dirty="0" smtClean="0"/>
              <a:t>Loughborough University, University of West England</a:t>
            </a:r>
          </a:p>
          <a:p>
            <a:r>
              <a:rPr lang="en-US" dirty="0" smtClean="0"/>
              <a:t>NADP, RAC, New College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739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VI Project – activities at Bath </a:t>
            </a:r>
            <a:br>
              <a:rPr lang="en-US" sz="3600" dirty="0" smtClean="0"/>
            </a:br>
            <a:r>
              <a:rPr lang="en-US" sz="3600" dirty="0" smtClean="0"/>
              <a:t>Pre-entry aspiration raising event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University of Bath WP </a:t>
            </a:r>
          </a:p>
          <a:p>
            <a:pPr marL="0" indent="0">
              <a:buNone/>
            </a:pPr>
            <a:r>
              <a:rPr lang="en-US" dirty="0" smtClean="0"/>
              <a:t>Sensory Support Services for Bath &amp; NES, South Gloucestershire, North Somerset, Bristol</a:t>
            </a:r>
          </a:p>
          <a:p>
            <a:pPr marL="0" indent="0">
              <a:buNone/>
            </a:pPr>
            <a:r>
              <a:rPr lang="en-US" dirty="0" smtClean="0"/>
              <a:t>STEM SW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491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Plans for the day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/>
              <a:t>With a focus on lab-based activities, the event will produce outcomes that are transferable across STEM disciplines </a:t>
            </a:r>
          </a:p>
          <a:p>
            <a:r>
              <a:rPr lang="en-GB" dirty="0"/>
              <a:t>Meet </a:t>
            </a:r>
            <a:r>
              <a:rPr lang="en-GB" dirty="0" smtClean="0"/>
              <a:t>Para Olympian athlete </a:t>
            </a:r>
            <a:endParaRPr lang="en-GB" dirty="0"/>
          </a:p>
          <a:p>
            <a:r>
              <a:rPr lang="en-GB" dirty="0" smtClean="0"/>
              <a:t>Meet a second year psychology  who </a:t>
            </a:r>
            <a:r>
              <a:rPr lang="en-GB" dirty="0"/>
              <a:t>is VI</a:t>
            </a:r>
          </a:p>
          <a:p>
            <a:r>
              <a:rPr lang="en-GB" dirty="0"/>
              <a:t>Have fun with a range of science and maths activities at the university teaching facilities</a:t>
            </a:r>
          </a:p>
          <a:p>
            <a:r>
              <a:rPr lang="en-GB" dirty="0"/>
              <a:t>Meet </a:t>
            </a:r>
            <a:r>
              <a:rPr lang="en-GB" dirty="0" smtClean="0"/>
              <a:t>other </a:t>
            </a:r>
            <a:r>
              <a:rPr lang="en-GB" dirty="0"/>
              <a:t>pupils with VI and hear from existing students about what university’s like</a:t>
            </a:r>
          </a:p>
          <a:p>
            <a:r>
              <a:rPr lang="en-GB" dirty="0"/>
              <a:t>Find out more about range of careers that are open to maths and science graduates</a:t>
            </a:r>
          </a:p>
          <a:p>
            <a:r>
              <a:rPr lang="en-GB" dirty="0"/>
              <a:t>Learn more about financial support available to support students with disabilities during their university studies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999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Pre-entry event outcomes – What we are hoping to achieve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Raise aspiration to higher education by providing an opportunity to do something different</a:t>
            </a:r>
          </a:p>
          <a:p>
            <a:r>
              <a:rPr lang="en-US" dirty="0" smtClean="0"/>
              <a:t>Confidence and independence by developing different skills</a:t>
            </a:r>
          </a:p>
          <a:p>
            <a:r>
              <a:rPr lang="en-US" dirty="0" smtClean="0"/>
              <a:t>Help to overcome individual barriers (dialog with our Ambassadors during the day)</a:t>
            </a:r>
          </a:p>
          <a:p>
            <a:r>
              <a:rPr lang="en-US" dirty="0" smtClean="0"/>
              <a:t>Continuity of support</a:t>
            </a:r>
          </a:p>
          <a:p>
            <a:pPr marL="0" indent="0" algn="ctr">
              <a:buNone/>
            </a:pPr>
            <a:r>
              <a:rPr lang="en-US" dirty="0" smtClean="0"/>
              <a:t>High Aspiration for All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557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How can you help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Working together provide the best way forward for some most vulnerable young people</a:t>
            </a:r>
          </a:p>
          <a:p>
            <a:pPr marL="0" indent="0" algn="ctr">
              <a:buNone/>
            </a:pPr>
            <a:r>
              <a:rPr lang="en-US" dirty="0" smtClean="0"/>
              <a:t>Please complete questionnaire!</a:t>
            </a:r>
          </a:p>
          <a:p>
            <a:pPr marL="0" indent="0" algn="ctr">
              <a:buNone/>
            </a:pPr>
            <a:r>
              <a:rPr lang="en-US" dirty="0" smtClean="0"/>
              <a:t>Thank you!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0750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>
              <a:hlinkClick r:id="rId2"/>
            </a:endParaRPr>
          </a:p>
          <a:p>
            <a:pPr marL="0" indent="0" algn="ctr">
              <a:buNone/>
            </a:pPr>
            <a:r>
              <a:rPr lang="en-US" b="1" dirty="0" smtClean="0">
                <a:hlinkClick r:id="rId2"/>
              </a:rPr>
              <a:t>If you are interested in our pre-entry event , please get in touch!</a:t>
            </a:r>
            <a:endParaRPr lang="en-US" b="1" dirty="0">
              <a:hlinkClick r:id="rId2"/>
            </a:endParaRPr>
          </a:p>
          <a:p>
            <a:pPr marL="0" indent="0" algn="ctr">
              <a:buNone/>
            </a:pPr>
            <a:r>
              <a:rPr lang="en-US" dirty="0" smtClean="0">
                <a:hlinkClick r:id="rId2"/>
              </a:rPr>
              <a:t>I.Withington@bath.ac.uk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Thank you!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4336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enesis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esis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Genesis.thmx</Template>
  <TotalTime>684</TotalTime>
  <Words>424</Words>
  <Application>Microsoft Office PowerPoint</Application>
  <PresentationFormat>On-screen Show (4:3)</PresentationFormat>
  <Paragraphs>51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Genesis</vt:lpstr>
      <vt:lpstr>Transition to university for students with visual impairments  </vt:lpstr>
      <vt:lpstr>What we know…</vt:lpstr>
      <vt:lpstr>Issues around transition</vt:lpstr>
      <vt:lpstr>STEM VI Project – University of Bath</vt:lpstr>
      <vt:lpstr>VI Project – activities at Bath  Pre-entry aspiration raising event</vt:lpstr>
      <vt:lpstr>Plans for the day</vt:lpstr>
      <vt:lpstr>Pre-entry event outcomes – What we are hoping to achieve</vt:lpstr>
      <vt:lpstr>How can you help</vt:lpstr>
      <vt:lpstr>PowerPoint Presentation</vt:lpstr>
    </vt:vector>
  </TitlesOfParts>
  <Company>20 Guinea Lane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Visual Impairments (VI) STEM</dc:title>
  <dc:creator>Iryna Withington</dc:creator>
  <cp:lastModifiedBy>Sarah Chatwin</cp:lastModifiedBy>
  <cp:revision>13</cp:revision>
  <dcterms:created xsi:type="dcterms:W3CDTF">2012-01-29T11:45:35Z</dcterms:created>
  <dcterms:modified xsi:type="dcterms:W3CDTF">2012-01-30T12:30:35Z</dcterms:modified>
</cp:coreProperties>
</file>