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8" r:id="rId5"/>
    <p:sldId id="26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06/relationships/vbaProject" Target="vbaProject.bin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1.jpeg"/><Relationship Id="rId4" Type="http://schemas.openxmlformats.org/officeDocument/2006/relationships/image" Target="../media/image6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-white-transpgif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110788" y="-819150"/>
            <a:ext cx="727075" cy="240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UoB-whi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1738" y="549275"/>
            <a:ext cx="27003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ity panoram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62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42938" y="5897563"/>
            <a:ext cx="61499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5932488"/>
            <a:ext cx="9144000" cy="939800"/>
            <a:chOff x="0" y="3737"/>
            <a:chExt cx="5760" cy="592"/>
          </a:xfrm>
        </p:grpSpPr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0" y="3737"/>
              <a:ext cx="5760" cy="592"/>
            </a:xfrm>
            <a:prstGeom prst="rect">
              <a:avLst/>
            </a:prstGeom>
            <a:solidFill>
              <a:srgbClr val="2858BB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000000"/>
                </a:solidFill>
              </a:endParaRPr>
            </a:p>
          </p:txBody>
        </p:sp>
        <p:pic>
          <p:nvPicPr>
            <p:cNvPr id="10" name="Picture 11" descr="footer-crest-template cropped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92" y="3776"/>
              <a:ext cx="1768" cy="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" name="Picture 12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533400"/>
            <a:ext cx="221932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0238" y="2570163"/>
            <a:ext cx="8258175" cy="676275"/>
          </a:xfrm>
        </p:spPr>
        <p:txBody>
          <a:bodyPr lIns="0" tIns="0" rIns="0" bIns="0" anchor="t"/>
          <a:lstStyle>
            <a:lvl1pPr marL="0" indent="0">
              <a:buFontTx/>
              <a:buNone/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27063" y="3235325"/>
            <a:ext cx="8258175" cy="658813"/>
          </a:xfrm>
        </p:spPr>
        <p:txBody>
          <a:bodyPr lIns="0" tIns="0" rIns="0" bIns="0"/>
          <a:lstStyle>
            <a:lvl1pPr marL="0" indent="0">
              <a:buFontTx/>
              <a:buNone/>
              <a:defRPr sz="3600"/>
            </a:lvl1pPr>
          </a:lstStyle>
          <a:p>
            <a:r>
              <a:rPr lang="en-GB"/>
              <a:t>Click to edit Master subtitle style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1BF5C-775F-423E-A421-7C298DF7B2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ADC8B-4732-4403-A479-29620EBDD8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273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73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24AD5-42D3-4881-898C-0103203E96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03E78-BD07-4538-984E-BE697A85E3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59278-80BE-44CC-AE59-10983A2929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F6A56-010A-47DA-B6CB-A2B937F87A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5E841-EE1A-4CA6-9E4F-E6701BB7E0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B4D5F5-77AB-4C4E-A4A9-76D1F1AF9A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13048-1CAF-45B9-9282-3D7C6B7ECA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599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599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034705-5454-442C-BC51-E159ED4280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27355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2735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67FA5-A0E0-4DBA-97C9-486D232C94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5932488"/>
            <a:ext cx="9144000" cy="939800"/>
            <a:chOff x="0" y="3737"/>
            <a:chExt cx="5760" cy="592"/>
          </a:xfrm>
        </p:grpSpPr>
        <p:sp>
          <p:nvSpPr>
            <p:cNvPr id="4099" name="Rectangle 3"/>
            <p:cNvSpPr>
              <a:spLocks noChangeArrowheads="1"/>
            </p:cNvSpPr>
            <p:nvPr/>
          </p:nvSpPr>
          <p:spPr bwMode="auto">
            <a:xfrm>
              <a:off x="0" y="3737"/>
              <a:ext cx="5760" cy="592"/>
            </a:xfrm>
            <a:prstGeom prst="rect">
              <a:avLst/>
            </a:prstGeom>
            <a:solidFill>
              <a:srgbClr val="2858BB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srgbClr val="000000"/>
                </a:solidFill>
              </a:endParaRPr>
            </a:p>
          </p:txBody>
        </p:sp>
        <p:pic>
          <p:nvPicPr>
            <p:cNvPr id="1032" name="Picture 4" descr="footer-crest-template cropped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992" y="3776"/>
              <a:ext cx="1768" cy="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27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2813" y="73025"/>
            <a:ext cx="5143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400" b="1">
                <a:solidFill>
                  <a:srgbClr val="B01C2E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E30E6E-EB1A-405D-ABA4-EFA0CD5F5134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/>
          </a:p>
        </p:txBody>
      </p:sp>
      <p:pic>
        <p:nvPicPr>
          <p:cNvPr id="1030" name="Picture 10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33400" y="6046788"/>
            <a:ext cx="2286000" cy="74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marL="441325" indent="-441325" algn="l" rtl="0" eaLnBrk="0" fontAlgn="base" hangingPunct="0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+mj-lt"/>
          <a:ea typeface="+mj-ea"/>
          <a:cs typeface="+mj-cs"/>
        </a:defRPr>
      </a:lvl1pPr>
      <a:lvl2pPr marL="441325" indent="-441325" algn="l" rtl="0" eaLnBrk="0" fontAlgn="base" hangingPunct="0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Arial" charset="0"/>
        </a:defRPr>
      </a:lvl2pPr>
      <a:lvl3pPr marL="441325" indent="-441325" algn="l" rtl="0" eaLnBrk="0" fontAlgn="base" hangingPunct="0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Arial" charset="0"/>
        </a:defRPr>
      </a:lvl3pPr>
      <a:lvl4pPr marL="441325" indent="-441325" algn="l" rtl="0" eaLnBrk="0" fontAlgn="base" hangingPunct="0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Arial" charset="0"/>
        </a:defRPr>
      </a:lvl4pPr>
      <a:lvl5pPr marL="441325" indent="-441325" algn="l" rtl="0" eaLnBrk="0" fontAlgn="base" hangingPunct="0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Arial" charset="0"/>
        </a:defRPr>
      </a:lvl5pPr>
      <a:lvl6pPr marL="898525" indent="-441325" algn="l" rtl="0" fontAlgn="base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Arial" charset="0"/>
        </a:defRPr>
      </a:lvl6pPr>
      <a:lvl7pPr marL="1355725" indent="-441325" algn="l" rtl="0" fontAlgn="base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Arial" charset="0"/>
        </a:defRPr>
      </a:lvl7pPr>
      <a:lvl8pPr marL="1812925" indent="-441325" algn="l" rtl="0" fontAlgn="base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Arial" charset="0"/>
        </a:defRPr>
      </a:lvl8pPr>
      <a:lvl9pPr marL="2270125" indent="-441325" algn="l" rtl="0" fontAlgn="base">
        <a:spcBef>
          <a:spcPct val="0"/>
        </a:spcBef>
        <a:spcAft>
          <a:spcPct val="0"/>
        </a:spcAft>
        <a:buBlip>
          <a:blip r:embed="rId16"/>
        </a:buBlip>
        <a:defRPr sz="4400">
          <a:solidFill>
            <a:srgbClr val="B01C2E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2858BB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2858BB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2858BB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2.wmf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000" dirty="0" smtClean="0"/>
              <a:t>Community-based learning in engineering</a:t>
            </a:r>
            <a:endParaRPr lang="en-GB" sz="40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27063" y="4191000"/>
            <a:ext cx="8258175" cy="658813"/>
          </a:xfrm>
        </p:spPr>
        <p:txBody>
          <a:bodyPr/>
          <a:lstStyle/>
          <a:p>
            <a:r>
              <a:rPr lang="en-GB" sz="2800" dirty="0" smtClean="0"/>
              <a:t>Dr Kate Miller, Centre for Public Engagement</a:t>
            </a:r>
          </a:p>
          <a:p>
            <a:r>
              <a:rPr lang="en-GB" sz="2800" dirty="0" smtClean="0"/>
              <a:t>University of Bristol</a:t>
            </a:r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941168"/>
            <a:ext cx="1965960" cy="7498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 of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year research projects and 4</a:t>
            </a:r>
            <a:r>
              <a:rPr lang="en-GB" baseline="30000" dirty="0" smtClean="0"/>
              <a:t>th</a:t>
            </a:r>
            <a:r>
              <a:rPr lang="en-GB" dirty="0" smtClean="0"/>
              <a:t> year design projects in civil engineering</a:t>
            </a:r>
          </a:p>
          <a:p>
            <a:r>
              <a:rPr lang="en-GB" dirty="0" smtClean="0"/>
              <a:t>Undergraduates interns scoped potential community placements</a:t>
            </a:r>
          </a:p>
          <a:p>
            <a:pPr lvl="1"/>
            <a:r>
              <a:rPr lang="en-GB" dirty="0" smtClean="0"/>
              <a:t>Contacting and liaising with community partners</a:t>
            </a:r>
          </a:p>
          <a:p>
            <a:pPr lvl="1"/>
            <a:r>
              <a:rPr lang="en-GB" dirty="0" smtClean="0"/>
              <a:t>Co-designing feasible projects</a:t>
            </a:r>
          </a:p>
          <a:p>
            <a:pPr lvl="1"/>
            <a:r>
              <a:rPr lang="en-GB" dirty="0" smtClean="0"/>
              <a:t>Recruiting academic supervisors</a:t>
            </a:r>
            <a:endParaRPr lang="en-GB" dirty="0"/>
          </a:p>
        </p:txBody>
      </p:sp>
      <p:pic>
        <p:nvPicPr>
          <p:cNvPr id="6146" name="Picture 2" descr="http://www.creativestem.co.uk/wp-content/themes/creativestem/scripts/timthumb.php?src=http://stem.reasondigital.com/wp-content/uploads/2011/10/DSC3474.jpg&amp;w=700&amp;h=5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6600" y="227012"/>
            <a:ext cx="1884767" cy="1373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 of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11 projects scoped with 8 community partners</a:t>
            </a:r>
          </a:p>
          <a:p>
            <a:r>
              <a:rPr lang="en-GB" dirty="0" smtClean="0"/>
              <a:t>9 projects obtained academic supervisors</a:t>
            </a:r>
          </a:p>
          <a:p>
            <a:r>
              <a:rPr lang="en-GB" dirty="0" smtClean="0"/>
              <a:t>6 projects (17 students) took part</a:t>
            </a:r>
          </a:p>
          <a:p>
            <a:r>
              <a:rPr lang="en-GB" dirty="0" smtClean="0"/>
              <a:t>Projects currently being assessed</a:t>
            </a:r>
            <a:endParaRPr lang="en-GB" dirty="0"/>
          </a:p>
        </p:txBody>
      </p:sp>
      <p:pic>
        <p:nvPicPr>
          <p:cNvPr id="4" name="Picture 4" descr="http://www.creativestem.co.uk/wp-content/themes/creativestem/scripts/timthumb.php?src=http://stem.reasondigital.com/wp-content/uploads/2011/10/DSC3809.jpg&amp;w=700&amp;h=5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326014"/>
            <a:ext cx="1947748" cy="1419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Impact on students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273550"/>
          </a:xfrm>
        </p:spPr>
        <p:txBody>
          <a:bodyPr/>
          <a:lstStyle/>
          <a:p>
            <a:r>
              <a:rPr lang="en-GB" dirty="0" smtClean="0"/>
              <a:t>Solving real-life problems in unusual settings</a:t>
            </a:r>
          </a:p>
          <a:p>
            <a:r>
              <a:rPr lang="en-GB" dirty="0" smtClean="0"/>
              <a:t>Consideration of people’s needs</a:t>
            </a:r>
          </a:p>
          <a:p>
            <a:r>
              <a:rPr lang="en-GB" dirty="0" smtClean="0"/>
              <a:t>Networking and stakeholder engagement opportunities</a:t>
            </a:r>
            <a:endParaRPr lang="en-GB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9461" name="ShockwaveFlash2" r:id="rId2" imgW="3198960" imgH="1800360"/>
        </mc:Choice>
        <mc:Fallback>
          <p:control name="ShockwaveFlash2" r:id="rId2" imgW="3198960" imgH="180036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933825"/>
                  <a:ext cx="3198813" cy="1800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Impact on students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06888" cy="4273550"/>
          </a:xfrm>
        </p:spPr>
        <p:txBody>
          <a:bodyPr/>
          <a:lstStyle/>
          <a:p>
            <a:r>
              <a:rPr lang="en-GB" dirty="0" smtClean="0"/>
              <a:t>Transferable skills</a:t>
            </a:r>
          </a:p>
          <a:p>
            <a:pPr lvl="1"/>
            <a:r>
              <a:rPr lang="en-GB" dirty="0" smtClean="0"/>
              <a:t>Communication</a:t>
            </a:r>
          </a:p>
          <a:p>
            <a:pPr lvl="1"/>
            <a:r>
              <a:rPr lang="en-GB" dirty="0" smtClean="0"/>
              <a:t>Project management</a:t>
            </a:r>
          </a:p>
          <a:p>
            <a:pPr lvl="1"/>
            <a:r>
              <a:rPr lang="en-GB" dirty="0" smtClean="0"/>
              <a:t>Team and partnership working</a:t>
            </a:r>
          </a:p>
          <a:p>
            <a:r>
              <a:rPr lang="en-GB" dirty="0" smtClean="0"/>
              <a:t>Provides transition between learning and work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486" name="ShockwaveFlash1" r:id="rId2" imgW="3198960" imgH="1800360"/>
        </mc:Choice>
        <mc:Fallback>
          <p:control name="ShockwaveFlash1" r:id="rId2" imgW="3198960" imgH="1800360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1628775"/>
                  <a:ext cx="3198813" cy="1800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487" name="ShockwaveFlash2" r:id="rId3" imgW="3198960" imgH="1800360"/>
        </mc:Choice>
        <mc:Fallback>
          <p:control name="ShockwaveFlash2" r:id="rId3" imgW="3198960" imgH="180036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35600" y="3860800"/>
                  <a:ext cx="3198813" cy="1800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UOBtemplate 13 Feb">
  <a:themeElements>
    <a:clrScheme name="UOBtemplate 13 Feb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UOBtemplate 13 Feb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OBtemplate 13 Feb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Btemplate 13 Feb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Btemplate 13 Feb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Btemplate 13 Feb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Btemplate 13 Feb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Btemplate 13 Feb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Btemplate 13 Feb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Btemplate 13 Feb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Btemplate 13 Feb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Btemplate 13 Feb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Btemplate 13 Feb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Btemplate 13 Feb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111</Words>
  <Application>Microsoft Office PowerPoint</Application>
  <PresentationFormat>On-screen Show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1_UOBtemplate 13 Feb</vt:lpstr>
      <vt:lpstr>Community-based learning in engineering</vt:lpstr>
      <vt:lpstr>Overview of project</vt:lpstr>
      <vt:lpstr>Overview of project</vt:lpstr>
      <vt:lpstr>Impact on students</vt:lpstr>
      <vt:lpstr>Impact on students</vt:lpstr>
    </vt:vector>
  </TitlesOfParts>
  <Company>University of Bristol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Engineering community-based learning at the University of Bristol</dc:title>
  <dc:creator>Kate Miller</dc:creator>
  <cp:lastModifiedBy>Ruth Waring</cp:lastModifiedBy>
  <cp:revision>47</cp:revision>
  <dcterms:created xsi:type="dcterms:W3CDTF">2012-02-29T15:06:22Z</dcterms:created>
  <dcterms:modified xsi:type="dcterms:W3CDTF">2012-06-15T14:29:36Z</dcterms:modified>
</cp:coreProperties>
</file>