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444" autoAdjust="0"/>
  </p:normalViewPr>
  <p:slideViewPr>
    <p:cSldViewPr>
      <p:cViewPr>
        <p:scale>
          <a:sx n="84" d="100"/>
          <a:sy n="84" d="100"/>
        </p:scale>
        <p:origin x="-744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myfiles\csslo\Work\EmployabilitySkillsProgramme\Reports\semester1feedbackdat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myfiles\csslo\Work\EmployabilitySkillsProgramme\Reports\semester1feedbackda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myfiles\csslo\Work\EmployabilitySkillsProgramme\Reports\questionnairesummari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myfiles\csslo\Work\EmployabilitySkillsProgramme\Reports\questionnairesummari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>
                <a:solidFill>
                  <a:schemeClr val="tx2"/>
                </a:solidFill>
              </a:rPr>
              <a:t>Semester 1: Average</a:t>
            </a:r>
          </a:p>
        </c:rich>
      </c:tx>
      <c:layout>
        <c:manualLayout>
          <c:xMode val="edge"/>
          <c:yMode val="edge"/>
          <c:x val="6.932954765818819E-2"/>
          <c:y val="9.1450744155999131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Semester 1: Average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Positive Response</c:v>
                </c:pt>
                <c:pt idx="1">
                  <c:v>Negative Response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0.75</c:v>
                </c:pt>
                <c:pt idx="1">
                  <c:v>0.25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4064987554308073"/>
          <c:y val="0.4041181638254186"/>
          <c:w val="0.26203618946687168"/>
          <c:h val="0.39409818662123963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>
                <a:solidFill>
                  <a:schemeClr val="tx2"/>
                </a:solidFill>
              </a:rPr>
              <a:t>Number of Students in Attendance</a:t>
            </a:r>
          </a:p>
        </c:rich>
      </c:tx>
      <c:layout>
        <c:manualLayout>
          <c:xMode val="edge"/>
          <c:yMode val="edge"/>
          <c:x val="5.0494150075278993E-2"/>
          <c:y val="2.2391691928410069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607174103237096E-2"/>
          <c:y val="0.17669498362615793"/>
          <c:w val="0.80642075924544554"/>
          <c:h val="0.6677151612783763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Sheet1!$B$18</c:f>
              <c:strCache>
                <c:ptCount val="1"/>
                <c:pt idx="0">
                  <c:v>Number of Students in Attendance</c:v>
                </c:pt>
              </c:strCache>
            </c:strRef>
          </c:tx>
          <c:invertIfNegative val="0"/>
          <c:cat>
            <c:strRef>
              <c:f>Sheet1!$A$19:$A$22</c:f>
              <c:strCache>
                <c:ptCount val="4"/>
                <c:pt idx="0">
                  <c:v>Session 1</c:v>
                </c:pt>
                <c:pt idx="1">
                  <c:v>Session 2 </c:v>
                </c:pt>
                <c:pt idx="2">
                  <c:v>Session 3</c:v>
                </c:pt>
                <c:pt idx="3">
                  <c:v>Session 4</c:v>
                </c:pt>
              </c:strCache>
            </c:strRef>
          </c:cat>
          <c:val>
            <c:numRef>
              <c:f>Sheet1!$B$19:$B$22</c:f>
              <c:numCache>
                <c:formatCode>General</c:formatCode>
                <c:ptCount val="4"/>
                <c:pt idx="0">
                  <c:v>106</c:v>
                </c:pt>
                <c:pt idx="1">
                  <c:v>97</c:v>
                </c:pt>
                <c:pt idx="2">
                  <c:v>88</c:v>
                </c:pt>
                <c:pt idx="3">
                  <c:v>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6016640"/>
        <c:axId val="96022528"/>
        <c:axId val="0"/>
      </c:bar3DChart>
      <c:catAx>
        <c:axId val="96016640"/>
        <c:scaling>
          <c:orientation val="minMax"/>
        </c:scaling>
        <c:delete val="0"/>
        <c:axPos val="b"/>
        <c:majorTickMark val="out"/>
        <c:minorTickMark val="none"/>
        <c:tickLblPos val="nextTo"/>
        <c:crossAx val="96022528"/>
        <c:crosses val="autoZero"/>
        <c:auto val="1"/>
        <c:lblAlgn val="ctr"/>
        <c:lblOffset val="100"/>
        <c:noMultiLvlLbl val="0"/>
      </c:catAx>
      <c:valAx>
        <c:axId val="960225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60166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>
                <a:solidFill>
                  <a:schemeClr val="tx2"/>
                </a:solidFill>
              </a:rPr>
              <a:t>Semester 2: Average</a:t>
            </a:r>
          </a:p>
        </c:rich>
      </c:tx>
      <c:layout>
        <c:manualLayout>
          <c:xMode val="edge"/>
          <c:yMode val="edge"/>
          <c:x val="5.0405113717523438E-2"/>
          <c:y val="0.12516530421351033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SummarySemester2!$B$7</c:f>
              <c:strCache>
                <c:ptCount val="1"/>
                <c:pt idx="0">
                  <c:v>Semester 2: Average</c:v>
                </c:pt>
              </c:strCache>
            </c:strRef>
          </c:tx>
          <c:cat>
            <c:strRef>
              <c:f>SummarySemester2!$A$8:$A$9</c:f>
              <c:strCache>
                <c:ptCount val="2"/>
                <c:pt idx="0">
                  <c:v>Positive Response</c:v>
                </c:pt>
                <c:pt idx="1">
                  <c:v>Negative Response</c:v>
                </c:pt>
              </c:strCache>
            </c:strRef>
          </c:cat>
          <c:val>
            <c:numRef>
              <c:f>SummarySemester2!$B$8:$B$9</c:f>
              <c:numCache>
                <c:formatCode>0%</c:formatCode>
                <c:ptCount val="2"/>
                <c:pt idx="0">
                  <c:v>0.9</c:v>
                </c:pt>
                <c:pt idx="1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>
                <a:solidFill>
                  <a:schemeClr val="tx2"/>
                </a:solidFill>
              </a:rPr>
              <a:t>Number of Students in Attendance</a:t>
            </a:r>
          </a:p>
        </c:rich>
      </c:tx>
      <c:layout>
        <c:manualLayout>
          <c:xMode val="edge"/>
          <c:yMode val="edge"/>
          <c:x val="4.0319335083114617E-2"/>
          <c:y val="2.7777777777777776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SummarySemester2!$B$24</c:f>
              <c:strCache>
                <c:ptCount val="1"/>
                <c:pt idx="0">
                  <c:v>Number of Students in Attendance</c:v>
                </c:pt>
              </c:strCache>
            </c:strRef>
          </c:tx>
          <c:invertIfNegative val="0"/>
          <c:cat>
            <c:strRef>
              <c:f>SummarySemester2!$A$25:$A$28</c:f>
              <c:strCache>
                <c:ptCount val="4"/>
                <c:pt idx="0">
                  <c:v>Session 5</c:v>
                </c:pt>
                <c:pt idx="1">
                  <c:v>Session 6</c:v>
                </c:pt>
                <c:pt idx="2">
                  <c:v>Session 7</c:v>
                </c:pt>
                <c:pt idx="3">
                  <c:v>Session 8</c:v>
                </c:pt>
              </c:strCache>
            </c:strRef>
          </c:cat>
          <c:val>
            <c:numRef>
              <c:f>SummarySemester2!$B$25:$B$28</c:f>
              <c:numCache>
                <c:formatCode>General</c:formatCode>
                <c:ptCount val="4"/>
                <c:pt idx="0">
                  <c:v>18</c:v>
                </c:pt>
                <c:pt idx="1">
                  <c:v>21</c:v>
                </c:pt>
                <c:pt idx="2">
                  <c:v>37</c:v>
                </c:pt>
                <c:pt idx="3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9773184"/>
        <c:axId val="89774720"/>
        <c:axId val="0"/>
      </c:bar3DChart>
      <c:catAx>
        <c:axId val="89773184"/>
        <c:scaling>
          <c:orientation val="minMax"/>
        </c:scaling>
        <c:delete val="0"/>
        <c:axPos val="b"/>
        <c:majorTickMark val="out"/>
        <c:minorTickMark val="none"/>
        <c:tickLblPos val="nextTo"/>
        <c:crossAx val="89774720"/>
        <c:crosses val="autoZero"/>
        <c:auto val="1"/>
        <c:lblAlgn val="ctr"/>
        <c:lblOffset val="100"/>
        <c:noMultiLvlLbl val="0"/>
      </c:catAx>
      <c:valAx>
        <c:axId val="897747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97731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66A2E6-4E59-458D-ACB4-A8767D85C3E7}" type="datetimeFigureOut">
              <a:rPr lang="en-GB" smtClean="0"/>
              <a:t>15/06/2012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0EA47-688F-411F-ADBD-2E6C8CA36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13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0EA47-688F-411F-ADBD-2E6C8CA3684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393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0EA47-688F-411F-ADBD-2E6C8CA3684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459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0EA47-688F-411F-ADBD-2E6C8CA3684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547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0EA47-688F-411F-ADBD-2E6C8CA3684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5271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0EA47-688F-411F-ADBD-2E6C8CA3684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5562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0EA47-688F-411F-ADBD-2E6C8CA3684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259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0EA47-688F-411F-ADBD-2E6C8CA3684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5430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0EA47-688F-411F-ADBD-2E6C8CA3684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26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004E-001C-4001-B666-DB3A2D2AFE96}" type="datetimeFigureOut">
              <a:rPr lang="en-GB" smtClean="0"/>
              <a:t>15/06/2012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C63F5B24-FDDA-4DFB-A368-D93B42016696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004E-001C-4001-B666-DB3A2D2AFE96}" type="datetimeFigureOut">
              <a:rPr lang="en-GB" smtClean="0"/>
              <a:t>15/06/2012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F5B24-FDDA-4DFB-A368-D93B4201669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004E-001C-4001-B666-DB3A2D2AFE96}" type="datetimeFigureOut">
              <a:rPr lang="en-GB" smtClean="0"/>
              <a:t>15/06/2012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F5B24-FDDA-4DFB-A368-D93B4201669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004E-001C-4001-B666-DB3A2D2AFE96}" type="datetimeFigureOut">
              <a:rPr lang="en-GB" smtClean="0"/>
              <a:t>15/06/2012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63F5B24-FDDA-4DFB-A368-D93B42016696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004E-001C-4001-B666-DB3A2D2AFE96}" type="datetimeFigureOut">
              <a:rPr lang="en-GB" smtClean="0"/>
              <a:t>15/06/2012</a:t>
            </a:fld>
            <a:endParaRPr lang="en-GB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63F5B24-FDDA-4DFB-A368-D93B42016696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004E-001C-4001-B666-DB3A2D2AFE96}" type="datetimeFigureOut">
              <a:rPr lang="en-GB" smtClean="0"/>
              <a:t>15/06/2012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F5B24-FDDA-4DFB-A368-D93B4201669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004E-001C-4001-B666-DB3A2D2AFE96}" type="datetimeFigureOut">
              <a:rPr lang="en-GB" smtClean="0"/>
              <a:t>15/06/2012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F5B24-FDDA-4DFB-A368-D93B4201669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004E-001C-4001-B666-DB3A2D2AFE96}" type="datetimeFigureOut">
              <a:rPr lang="en-GB" smtClean="0"/>
              <a:t>15/06/2012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F5B24-FDDA-4DFB-A368-D93B4201669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004E-001C-4001-B666-DB3A2D2AFE96}" type="datetimeFigureOut">
              <a:rPr lang="en-GB" smtClean="0"/>
              <a:t>15/06/2012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63F5B24-FDDA-4DFB-A368-D93B4201669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028004E-001C-4001-B666-DB3A2D2AFE96}" type="datetimeFigureOut">
              <a:rPr lang="en-GB" smtClean="0"/>
              <a:t>15/06/2012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63F5B24-FDDA-4DFB-A368-D93B42016696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004E-001C-4001-B666-DB3A2D2AFE96}" type="datetimeFigureOut">
              <a:rPr lang="en-GB" smtClean="0"/>
              <a:t>15/06/2012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F5B24-FDDA-4DFB-A368-D93B4201669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C63F5B24-FDDA-4DFB-A368-D93B42016696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028004E-001C-4001-B666-DB3A2D2AFE96}" type="datetimeFigureOut">
              <a:rPr lang="en-GB" smtClean="0"/>
              <a:t>15/06/2012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3" grpId="4" animBg="1"/>
      <p:bldP spid="13" grpId="5" animBg="1"/>
      <p:bldP spid="13" grpId="6" animBg="1"/>
      <p:bldP spid="13" grpId="7" animBg="1"/>
      <p:bldP spid="13" grpId="8" animBg="1"/>
      <p:bldP spid="13" grpId="9" animBg="1"/>
      <p:bldP spid="13" grpId="10" animBg="1"/>
      <p:bldP spid="13" grpId="11" animBg="1"/>
      <p:bldP spid="13" grpId="12" animBg="1"/>
      <p:bldP spid="13" grpId="13" animBg="1"/>
      <p:bldP spid="13" grpId="14" animBg="1"/>
      <p:bldP spid="13" grpId="15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0033" y="1916832"/>
            <a:ext cx="7235981" cy="253975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2"/>
                </a:solidFill>
                <a:effectLst/>
              </a:rPr>
              <a:t>Development and implementation of a </a:t>
            </a:r>
            <a:r>
              <a:rPr lang="en-US" sz="4000" dirty="0" err="1">
                <a:solidFill>
                  <a:schemeClr val="tx2"/>
                </a:solidFill>
                <a:effectLst/>
              </a:rPr>
              <a:t>programme</a:t>
            </a:r>
            <a:r>
              <a:rPr lang="en-US" sz="4000" dirty="0">
                <a:solidFill>
                  <a:schemeClr val="tx2"/>
                </a:solidFill>
                <a:effectLst/>
              </a:rPr>
              <a:t> of employability skills for Science undergraduates</a:t>
            </a:r>
            <a:endParaRPr lang="en-GB" sz="4000" dirty="0">
              <a:solidFill>
                <a:schemeClr val="tx2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3232" y="5301208"/>
            <a:ext cx="6189583" cy="949569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dirty="0"/>
              <a:t>Project Leader: Louise Oliver</a:t>
            </a:r>
            <a:endParaRPr lang="en-GB" b="1" dirty="0"/>
          </a:p>
          <a:p>
            <a:pPr algn="ctr"/>
            <a:r>
              <a:rPr lang="en-US" dirty="0"/>
              <a:t>Faculty of </a:t>
            </a:r>
            <a:r>
              <a:rPr lang="en-US" dirty="0" smtClean="0"/>
              <a:t>Science</a:t>
            </a:r>
          </a:p>
          <a:p>
            <a:pPr algn="ctr"/>
            <a:r>
              <a:rPr lang="en-US" dirty="0"/>
              <a:t>University of Bath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4664"/>
            <a:ext cx="3476625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09843"/>
            <a:ext cx="3609975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9548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-27384"/>
            <a:ext cx="7239000" cy="1143000"/>
          </a:xfrm>
        </p:spPr>
        <p:txBody>
          <a:bodyPr/>
          <a:lstStyle/>
          <a:p>
            <a:r>
              <a:rPr lang="en-GB" sz="4400" dirty="0" smtClean="0">
                <a:solidFill>
                  <a:schemeClr val="tx2"/>
                </a:solidFill>
                <a:effectLst/>
              </a:rPr>
              <a:t>Project Aims and Objectives</a:t>
            </a:r>
            <a:endParaRPr lang="en-GB" sz="4400" dirty="0">
              <a:solidFill>
                <a:schemeClr val="tx2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772816"/>
            <a:ext cx="7467600" cy="4419600"/>
          </a:xfrm>
        </p:spPr>
        <p:txBody>
          <a:bodyPr>
            <a:normAutofit/>
          </a:bodyPr>
          <a:lstStyle/>
          <a:p>
            <a:pPr lvl="0"/>
            <a:r>
              <a:rPr lang="en-GB" dirty="0"/>
              <a:t>To embed an employer-led skills development programme within STEM degree programmes</a:t>
            </a:r>
          </a:p>
          <a:p>
            <a:pPr lvl="0"/>
            <a:r>
              <a:rPr lang="en-GB" dirty="0"/>
              <a:t>To promote further development activities available within the University</a:t>
            </a:r>
          </a:p>
          <a:p>
            <a:pPr lvl="0"/>
            <a:r>
              <a:rPr lang="en-GB" dirty="0"/>
              <a:t>To provide access to graduate mentors</a:t>
            </a:r>
          </a:p>
          <a:p>
            <a:pPr lvl="0"/>
            <a:r>
              <a:rPr lang="en-GB" dirty="0"/>
              <a:t>To raise students awareness of e-portfolio tools</a:t>
            </a:r>
          </a:p>
          <a:p>
            <a:pPr lvl="0"/>
            <a:r>
              <a:rPr lang="en-GB" dirty="0"/>
              <a:t>To promote work experience and summer internship opportunities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07190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194" y="322449"/>
            <a:ext cx="3008313" cy="1162050"/>
          </a:xfrm>
        </p:spPr>
        <p:txBody>
          <a:bodyPr anchor="t">
            <a:normAutofit/>
          </a:bodyPr>
          <a:lstStyle/>
          <a:p>
            <a:r>
              <a:rPr lang="en-GB" sz="4400" dirty="0" smtClean="0">
                <a:ln>
                  <a:solidFill>
                    <a:schemeClr val="tx2"/>
                  </a:solidFill>
                </a:ln>
                <a:solidFill>
                  <a:schemeClr val="tx2"/>
                </a:solidFill>
              </a:rPr>
              <a:t>Delivery</a:t>
            </a:r>
            <a:endParaRPr lang="en-GB" sz="4400" dirty="0">
              <a:ln>
                <a:solidFill>
                  <a:schemeClr val="tx2"/>
                </a:solidFill>
              </a:ln>
              <a:solidFill>
                <a:schemeClr val="tx2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24744"/>
            <a:ext cx="3008313" cy="5001419"/>
          </a:xfrm>
        </p:spPr>
        <p:txBody>
          <a:bodyPr/>
          <a:lstStyle/>
          <a:p>
            <a:r>
              <a:rPr lang="en-GB" dirty="0" smtClean="0"/>
              <a:t>E-learning Course (Moodle)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E-Portfolio System (</a:t>
            </a:r>
            <a:r>
              <a:rPr lang="en-GB" dirty="0" err="1" smtClean="0"/>
              <a:t>Mahara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707904" y="620688"/>
            <a:ext cx="4392488" cy="59436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000" dirty="0" smtClean="0"/>
              <a:t>Employability </a:t>
            </a:r>
            <a:r>
              <a:rPr lang="en-US" sz="2000" dirty="0"/>
              <a:t>Skills development </a:t>
            </a:r>
            <a:r>
              <a:rPr lang="en-US" sz="2000" dirty="0" err="1"/>
              <a:t>programme</a:t>
            </a:r>
            <a:r>
              <a:rPr lang="en-US" sz="2000" dirty="0"/>
              <a:t> </a:t>
            </a:r>
            <a:r>
              <a:rPr lang="en-US" sz="2000" dirty="0" smtClean="0"/>
              <a:t>was </a:t>
            </a:r>
            <a:r>
              <a:rPr lang="en-US" sz="2000" dirty="0"/>
              <a:t>embedded within the degree </a:t>
            </a:r>
            <a:r>
              <a:rPr lang="en-US" sz="2000" dirty="0" err="1"/>
              <a:t>programme</a:t>
            </a:r>
            <a:r>
              <a:rPr lang="en-US" sz="2000" dirty="0"/>
              <a:t> </a:t>
            </a:r>
            <a:r>
              <a:rPr lang="en-US" sz="2000" dirty="0" smtClean="0"/>
              <a:t>timetable</a:t>
            </a:r>
          </a:p>
          <a:p>
            <a:pPr lvl="0"/>
            <a:endParaRPr lang="en-GB" sz="800" dirty="0"/>
          </a:p>
          <a:p>
            <a:pPr lvl="0"/>
            <a:r>
              <a:rPr lang="en-US" sz="2000" dirty="0"/>
              <a:t>A specifically designed e-learning course </a:t>
            </a:r>
            <a:r>
              <a:rPr lang="en-US" sz="2000" dirty="0" smtClean="0"/>
              <a:t>was designed and developed</a:t>
            </a:r>
          </a:p>
          <a:p>
            <a:pPr lvl="0"/>
            <a:endParaRPr lang="en-GB" sz="800" dirty="0"/>
          </a:p>
          <a:p>
            <a:pPr lvl="0"/>
            <a:r>
              <a:rPr lang="en-US" sz="2000" dirty="0" smtClean="0"/>
              <a:t>An e-portfolio system </a:t>
            </a:r>
            <a:r>
              <a:rPr lang="en-US" sz="2000" dirty="0"/>
              <a:t>was made available for students use throughout the </a:t>
            </a:r>
            <a:r>
              <a:rPr lang="en-US" sz="2000" dirty="0" err="1" smtClean="0"/>
              <a:t>programme</a:t>
            </a:r>
            <a:endParaRPr lang="en-US" sz="2000" dirty="0" smtClean="0"/>
          </a:p>
          <a:p>
            <a:pPr lvl="0"/>
            <a:endParaRPr lang="en-US" sz="800" dirty="0" smtClean="0"/>
          </a:p>
          <a:p>
            <a:r>
              <a:rPr lang="en-US" sz="2000" dirty="0"/>
              <a:t>A mentoring scheme </a:t>
            </a:r>
            <a:r>
              <a:rPr lang="en-GB" sz="2000" dirty="0" smtClean="0"/>
              <a:t>was established</a:t>
            </a:r>
          </a:p>
          <a:p>
            <a:endParaRPr lang="en-GB" sz="800" dirty="0" smtClean="0"/>
          </a:p>
          <a:p>
            <a:r>
              <a:rPr lang="en-GB" sz="2000" dirty="0" smtClean="0"/>
              <a:t>Employer engagement resulted in development of the programme</a:t>
            </a:r>
          </a:p>
          <a:p>
            <a:endParaRPr lang="en-GB" sz="800" dirty="0" smtClean="0"/>
          </a:p>
          <a:p>
            <a:r>
              <a:rPr lang="en-US" sz="2000" dirty="0"/>
              <a:t>Learning objectives </a:t>
            </a:r>
            <a:r>
              <a:rPr lang="en-US" sz="2000" dirty="0" smtClean="0"/>
              <a:t>and assessment criteria were </a:t>
            </a:r>
            <a:r>
              <a:rPr lang="en-US" sz="2000" dirty="0"/>
              <a:t>written for each session </a:t>
            </a:r>
            <a:endParaRPr lang="en-US" sz="2000" dirty="0" smtClean="0"/>
          </a:p>
          <a:p>
            <a:endParaRPr lang="en-US" sz="800" dirty="0" smtClean="0"/>
          </a:p>
          <a:p>
            <a:r>
              <a:rPr lang="en-US" sz="2000" dirty="0" smtClean="0"/>
              <a:t>Other relevant groups/</a:t>
            </a:r>
            <a:r>
              <a:rPr lang="en-US" sz="2000" dirty="0" err="1" smtClean="0"/>
              <a:t>organisations</a:t>
            </a:r>
            <a:r>
              <a:rPr lang="en-US" sz="2000" dirty="0" smtClean="0"/>
              <a:t> within the University engaged in </a:t>
            </a:r>
            <a:r>
              <a:rPr lang="en-US" sz="2000" dirty="0" err="1" smtClean="0"/>
              <a:t>programme</a:t>
            </a:r>
            <a:endParaRPr lang="en-GB" sz="2000" dirty="0"/>
          </a:p>
          <a:p>
            <a:pPr>
              <a:buFont typeface="+mj-lt"/>
              <a:buAutoNum type="arabicPeriod"/>
            </a:pPr>
            <a:endParaRPr lang="en-GB" sz="1600" dirty="0"/>
          </a:p>
        </p:txBody>
      </p:sp>
      <p:pic>
        <p:nvPicPr>
          <p:cNvPr id="11" name="Picture 10" descr="C:\Users\csslo\AppData\Local\Microsoft\Windows\Temporary Internet Files\Content.Word\moodle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233" y="1484784"/>
            <a:ext cx="2858135" cy="2004824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72" y="3933056"/>
            <a:ext cx="2858135" cy="217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01444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815663"/>
              </p:ext>
            </p:extLst>
          </p:nvPr>
        </p:nvGraphicFramePr>
        <p:xfrm>
          <a:off x="467544" y="1196752"/>
          <a:ext cx="7920879" cy="4752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4176464"/>
                <a:gridCol w="3024335"/>
              </a:tblGrid>
              <a:tr h="313066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Level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Student</a:t>
                      </a:r>
                      <a:r>
                        <a:rPr lang="en-GB" baseline="0" dirty="0" smtClean="0"/>
                        <a:t> Self-Assessment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Feedback</a:t>
                      </a:r>
                      <a:endParaRPr lang="en-GB" dirty="0"/>
                    </a:p>
                  </a:txBody>
                  <a:tcPr/>
                </a:tc>
              </a:tr>
              <a:tr h="79866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Able to work in a team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advise you to attend the Problem Solving and Decision Making session run through SORTED on 12 December at 6.15pm</a:t>
                      </a:r>
                      <a:endParaRPr lang="en-GB" sz="1400" dirty="0"/>
                    </a:p>
                  </a:txBody>
                  <a:tcPr anchor="ctr"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2</a:t>
                      </a:r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Able to interact with other people and to engage in teamwork with confidence, listening to and responding positively to feedback</a:t>
                      </a:r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advise you to attend the SORTED session Negotiation skills on 14 December at 1.15pm</a:t>
                      </a:r>
                      <a:endParaRPr lang="en-GB" sz="1400" dirty="0"/>
                    </a:p>
                  </a:txBody>
                  <a:tcPr anchor="ctr"/>
                </a:tc>
              </a:tr>
              <a:tr h="144016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3</a:t>
                      </a:r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Able to fully contribute and lead a team where necessary, building and developing appropriate relationships, recognising and respecting different perspectives whilst appreciating the benefits of being open to the ideas and views of others</a:t>
                      </a:r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advise you to attend the Employability in an International context: Building &amp;  Motivating teams on 7 December at 3.15pm run through the SORTED programme</a:t>
                      </a:r>
                      <a:endParaRPr lang="en-GB" sz="1400" dirty="0"/>
                    </a:p>
                  </a:txBody>
                  <a:tcPr anchor="ctr"/>
                </a:tc>
              </a:tr>
              <a:tr h="120964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4</a:t>
                      </a:r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Ability to respect others, whilst cooperating, negotiating, persuading, and fully contributing to discussions, taking a leadership role where appropriate to encourage/mentor/coach other team members</a:t>
                      </a:r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advise you to attend the Introduction to Consultancy Skills session ran by Deloitte on 6 December at 6.15pm.  This session is run through the SORTED programme</a:t>
                      </a:r>
                      <a:endParaRPr lang="en-GB" sz="1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25679" y="341784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ln>
                  <a:solidFill>
                    <a:schemeClr val="tx2"/>
                  </a:solidFill>
                </a:ln>
                <a:solidFill>
                  <a:schemeClr val="tx2"/>
                </a:solidFill>
              </a:rPr>
              <a:t>Feedback Provision: Semester 1</a:t>
            </a:r>
            <a:endParaRPr lang="en-GB" b="1" dirty="0">
              <a:ln>
                <a:solidFill>
                  <a:schemeClr val="tx2"/>
                </a:solidFill>
              </a:ln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84609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74959338"/>
              </p:ext>
            </p:extLst>
          </p:nvPr>
        </p:nvGraphicFramePr>
        <p:xfrm>
          <a:off x="4963661" y="4653136"/>
          <a:ext cx="3393142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4033068"/>
              </p:ext>
            </p:extLst>
          </p:nvPr>
        </p:nvGraphicFramePr>
        <p:xfrm>
          <a:off x="467544" y="3501008"/>
          <a:ext cx="4536504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Content Placeholder 2"/>
          <p:cNvSpPr txBox="1">
            <a:spLocks/>
          </p:cNvSpPr>
          <p:nvPr/>
        </p:nvSpPr>
        <p:spPr>
          <a:xfrm>
            <a:off x="629694" y="1772816"/>
            <a:ext cx="3888432" cy="1872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+mj-lt"/>
              <a:buAutoNum type="arabicPeriod"/>
            </a:pPr>
            <a:r>
              <a:rPr lang="en-GB" sz="1600" dirty="0" smtClean="0">
                <a:solidFill>
                  <a:schemeClr val="tx2"/>
                </a:solidFill>
              </a:rPr>
              <a:t>Introduction to Employability Skills</a:t>
            </a:r>
          </a:p>
          <a:p>
            <a:pPr>
              <a:buFont typeface="+mj-lt"/>
              <a:buAutoNum type="arabicPeriod"/>
            </a:pPr>
            <a:r>
              <a:rPr lang="en-GB" sz="1600" dirty="0" smtClean="0">
                <a:solidFill>
                  <a:schemeClr val="tx2"/>
                </a:solidFill>
              </a:rPr>
              <a:t>Effective Communication Skills - Verbal Written: Bank of America Merrill Lynch</a:t>
            </a:r>
          </a:p>
          <a:p>
            <a:pPr>
              <a:buFont typeface="+mj-lt"/>
              <a:buAutoNum type="arabicPeriod"/>
            </a:pPr>
            <a:r>
              <a:rPr lang="en-GB" sz="1600" dirty="0" smtClean="0">
                <a:solidFill>
                  <a:schemeClr val="tx2"/>
                </a:solidFill>
              </a:rPr>
              <a:t>Effective Teamwork Skills – Accenture</a:t>
            </a:r>
          </a:p>
          <a:p>
            <a:pPr>
              <a:buFont typeface="+mj-lt"/>
              <a:buAutoNum type="arabicPeriod"/>
            </a:pPr>
            <a:r>
              <a:rPr lang="en-GB" sz="1600" dirty="0" smtClean="0">
                <a:solidFill>
                  <a:schemeClr val="tx2"/>
                </a:solidFill>
              </a:rPr>
              <a:t>Leadership skills &amp; Demonstrating competencies - P&amp;G</a:t>
            </a:r>
            <a:endParaRPr lang="en-US" sz="1400" i="1" dirty="0">
              <a:solidFill>
                <a:schemeClr val="tx2"/>
              </a:solidFill>
            </a:endParaRPr>
          </a:p>
        </p:txBody>
      </p:sp>
      <p:sp>
        <p:nvSpPr>
          <p:cNvPr id="15" name="Text Placeholder 3"/>
          <p:cNvSpPr txBox="1">
            <a:spLocks/>
          </p:cNvSpPr>
          <p:nvPr/>
        </p:nvSpPr>
        <p:spPr>
          <a:xfrm>
            <a:off x="5156075" y="1147565"/>
            <a:ext cx="3008313" cy="367472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solidFill>
                  <a:schemeClr val="tx2"/>
                </a:solidFill>
              </a:rPr>
              <a:t>Positive Student Feedback Comments</a:t>
            </a:r>
          </a:p>
          <a:p>
            <a:r>
              <a:rPr lang="en-US" i="1" dirty="0" smtClean="0">
                <a:solidFill>
                  <a:schemeClr val="tx2"/>
                </a:solidFill>
              </a:rPr>
              <a:t>“The quality and professionalism of the people running the lectures”</a:t>
            </a:r>
          </a:p>
          <a:p>
            <a:r>
              <a:rPr lang="en-US" i="1" dirty="0" smtClean="0">
                <a:solidFill>
                  <a:schemeClr val="tx2"/>
                </a:solidFill>
              </a:rPr>
              <a:t>“Finding out the wide range of areas that Physics graduates can get work in”</a:t>
            </a:r>
          </a:p>
          <a:p>
            <a:r>
              <a:rPr lang="en-US" i="1" dirty="0" smtClean="0">
                <a:solidFill>
                  <a:schemeClr val="tx2"/>
                </a:solidFill>
              </a:rPr>
              <a:t>“Information on what employers want”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sz="1800" dirty="0" smtClean="0">
                <a:solidFill>
                  <a:schemeClr val="tx2"/>
                </a:solidFill>
              </a:rPr>
              <a:t>Negative Student Feedback Comments</a:t>
            </a:r>
          </a:p>
          <a:p>
            <a:r>
              <a:rPr lang="en-US" i="1" dirty="0" smtClean="0">
                <a:solidFill>
                  <a:schemeClr val="tx2"/>
                </a:solidFill>
              </a:rPr>
              <a:t>“Get rid of the clicker things”</a:t>
            </a:r>
          </a:p>
          <a:p>
            <a:r>
              <a:rPr lang="en-US" i="1" dirty="0" smtClean="0">
                <a:solidFill>
                  <a:schemeClr val="tx2"/>
                </a:solidFill>
              </a:rPr>
              <a:t>“not interactive enough”</a:t>
            </a:r>
          </a:p>
          <a:p>
            <a:r>
              <a:rPr lang="en-US" i="1" dirty="0" smtClean="0">
                <a:solidFill>
                  <a:schemeClr val="tx2"/>
                </a:solidFill>
              </a:rPr>
              <a:t>“More engaging, less being talked at</a:t>
            </a:r>
            <a:r>
              <a:rPr lang="en-US" i="1" dirty="0" smtClean="0"/>
              <a:t>”</a:t>
            </a:r>
          </a:p>
          <a:p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611560" y="260648"/>
            <a:ext cx="604867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n>
                  <a:solidFill>
                    <a:schemeClr val="tx2"/>
                  </a:solidFill>
                </a:ln>
                <a:solidFill>
                  <a:schemeClr val="tx2"/>
                </a:solidFill>
                <a:latin typeface="+mj-lt"/>
              </a:rPr>
              <a:t>Skills Sessions Delivered: Semester 1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699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20072" y="1152961"/>
            <a:ext cx="3008313" cy="3384376"/>
          </a:xfrm>
        </p:spPr>
        <p:txBody>
          <a:bodyPr/>
          <a:lstStyle/>
          <a:p>
            <a:r>
              <a:rPr lang="en-GB" sz="1800" dirty="0" smtClean="0">
                <a:solidFill>
                  <a:schemeClr val="tx2"/>
                </a:solidFill>
              </a:rPr>
              <a:t>Positive Student Feedback Comments:</a:t>
            </a:r>
          </a:p>
          <a:p>
            <a:r>
              <a:rPr lang="en-GB" i="1" dirty="0" smtClean="0">
                <a:solidFill>
                  <a:schemeClr val="tx2"/>
                </a:solidFill>
              </a:rPr>
              <a:t>“Enthusiastic, interesting, worthwhile”</a:t>
            </a:r>
          </a:p>
          <a:p>
            <a:r>
              <a:rPr lang="en-GB" i="1" dirty="0" smtClean="0">
                <a:solidFill>
                  <a:schemeClr val="tx2"/>
                </a:solidFill>
              </a:rPr>
              <a:t>“useful, relevant to now”</a:t>
            </a:r>
          </a:p>
          <a:p>
            <a:r>
              <a:rPr lang="en-US" i="1" dirty="0" smtClean="0">
                <a:solidFill>
                  <a:schemeClr val="tx2"/>
                </a:solidFill>
              </a:rPr>
              <a:t>“There were interactive parts which were useful”</a:t>
            </a:r>
          </a:p>
          <a:p>
            <a:r>
              <a:rPr lang="en-US" i="1" dirty="0" smtClean="0">
                <a:solidFill>
                  <a:schemeClr val="tx2"/>
                </a:solidFill>
              </a:rPr>
              <a:t>“Extremely informative with relevant examples”</a:t>
            </a:r>
          </a:p>
          <a:p>
            <a:endParaRPr lang="en-US" sz="1200" dirty="0" smtClean="0">
              <a:solidFill>
                <a:schemeClr val="tx2"/>
              </a:solidFill>
            </a:endParaRPr>
          </a:p>
          <a:p>
            <a:r>
              <a:rPr lang="en-US" sz="1600" dirty="0" smtClean="0">
                <a:solidFill>
                  <a:schemeClr val="tx2"/>
                </a:solidFill>
              </a:rPr>
              <a:t>Negative Student Feedback Comments:</a:t>
            </a:r>
          </a:p>
          <a:p>
            <a:r>
              <a:rPr lang="en-US" sz="1200" i="1" dirty="0" smtClean="0">
                <a:solidFill>
                  <a:schemeClr val="tx2"/>
                </a:solidFill>
              </a:rPr>
              <a:t>“Longer 1 to 1 interaction with speakers”</a:t>
            </a:r>
          </a:p>
          <a:p>
            <a:r>
              <a:rPr lang="en-US" sz="1200" i="1" dirty="0" smtClean="0">
                <a:solidFill>
                  <a:schemeClr val="tx2"/>
                </a:solidFill>
              </a:rPr>
              <a:t>“More examples”</a:t>
            </a:r>
            <a:endParaRPr lang="en-GB" dirty="0" smtClean="0">
              <a:solidFill>
                <a:schemeClr val="tx2"/>
              </a:solidFill>
            </a:endParaRPr>
          </a:p>
          <a:p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3568" y="1628800"/>
            <a:ext cx="4104456" cy="2304256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 startAt="5"/>
            </a:pPr>
            <a:r>
              <a:rPr lang="en-GB" sz="1600" dirty="0" smtClean="0"/>
              <a:t>Employability in an International Context: Presentations Skills - Dr </a:t>
            </a:r>
            <a:r>
              <a:rPr lang="en-GB" sz="1600" dirty="0" err="1" smtClean="0"/>
              <a:t>Margerida</a:t>
            </a:r>
            <a:r>
              <a:rPr lang="en-GB" sz="1600" dirty="0" smtClean="0"/>
              <a:t> Dolan</a:t>
            </a:r>
          </a:p>
          <a:p>
            <a:pPr>
              <a:buFont typeface="+mj-lt"/>
              <a:buAutoNum type="arabicPeriod" startAt="5"/>
            </a:pPr>
            <a:r>
              <a:rPr lang="en-GB" sz="1600" dirty="0" smtClean="0"/>
              <a:t>Application Skills – </a:t>
            </a:r>
            <a:r>
              <a:rPr lang="en-GB" sz="1600" dirty="0" err="1" smtClean="0"/>
              <a:t>Tessella</a:t>
            </a:r>
            <a:endParaRPr lang="en-GB" sz="1600" dirty="0" smtClean="0"/>
          </a:p>
          <a:p>
            <a:pPr>
              <a:buFont typeface="+mj-lt"/>
              <a:buAutoNum type="arabicPeriod" startAt="5"/>
            </a:pPr>
            <a:r>
              <a:rPr lang="en-GB" sz="1600" dirty="0" smtClean="0"/>
              <a:t>Time Management/ Adapting to new environments/Professionalism in the work place – </a:t>
            </a:r>
            <a:r>
              <a:rPr lang="en-GB" sz="1600" dirty="0" err="1" smtClean="0"/>
              <a:t>Detica</a:t>
            </a:r>
            <a:endParaRPr lang="en-GB" sz="1600" dirty="0" smtClean="0"/>
          </a:p>
          <a:p>
            <a:pPr>
              <a:buFont typeface="+mj-lt"/>
              <a:buAutoNum type="arabicPeriod" startAt="5"/>
            </a:pPr>
            <a:r>
              <a:rPr lang="en-GB" sz="1600" dirty="0" smtClean="0"/>
              <a:t>Entrepreneurship - Stephen Baldwin/Tom </a:t>
            </a:r>
            <a:r>
              <a:rPr lang="en-GB" sz="1600" dirty="0" err="1" smtClean="0"/>
              <a:t>Robertshaw</a:t>
            </a:r>
            <a:r>
              <a:rPr lang="en-GB" sz="1600" dirty="0" smtClean="0"/>
              <a:t>/Nick Jones</a:t>
            </a:r>
          </a:p>
          <a:p>
            <a:pPr marL="0" indent="0">
              <a:buNone/>
            </a:pPr>
            <a:endParaRPr lang="en-US" sz="1400" i="1" dirty="0" smtClean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4663592"/>
              </p:ext>
            </p:extLst>
          </p:nvPr>
        </p:nvGraphicFramePr>
        <p:xfrm>
          <a:off x="5004048" y="4509120"/>
          <a:ext cx="2952328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0674364"/>
              </p:ext>
            </p:extLst>
          </p:nvPr>
        </p:nvGraphicFramePr>
        <p:xfrm>
          <a:off x="437848" y="378904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11560" y="265291"/>
            <a:ext cx="6264696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n>
                  <a:solidFill>
                    <a:schemeClr val="tx2"/>
                  </a:solidFill>
                </a:ln>
                <a:solidFill>
                  <a:schemeClr val="tx2"/>
                </a:solidFill>
                <a:latin typeface="+mj-lt"/>
              </a:rPr>
              <a:t>Skills Sessions Delivered: Semester 2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0378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004" y="377055"/>
            <a:ext cx="3182511" cy="19055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4437112"/>
            <a:ext cx="3246440" cy="19438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1" y="2413707"/>
            <a:ext cx="3246439" cy="19438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48993" y="260648"/>
            <a:ext cx="4258816" cy="779686"/>
          </a:xfrm>
        </p:spPr>
        <p:txBody>
          <a:bodyPr anchor="t">
            <a:noAutofit/>
          </a:bodyPr>
          <a:lstStyle/>
          <a:p>
            <a:r>
              <a:rPr lang="en-GB" sz="4400" b="1" dirty="0" smtClean="0">
                <a:solidFill>
                  <a:schemeClr val="tx2"/>
                </a:solidFill>
                <a:effectLst/>
              </a:rPr>
              <a:t>Project Findings</a:t>
            </a:r>
            <a:endParaRPr lang="en-GB" sz="4400" b="1" dirty="0">
              <a:solidFill>
                <a:schemeClr val="tx2"/>
              </a:solidFill>
              <a:effectLst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63812" y="1329973"/>
            <a:ext cx="4464496" cy="511256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Sessions to be delivered by relevant employers </a:t>
            </a:r>
          </a:p>
          <a:p>
            <a:endParaRPr lang="en-US" dirty="0" smtClean="0"/>
          </a:p>
          <a:p>
            <a:r>
              <a:rPr lang="en-US" dirty="0" smtClean="0"/>
              <a:t>Sessions to include relevant industrial activities </a:t>
            </a:r>
          </a:p>
          <a:p>
            <a:endParaRPr lang="en-US" dirty="0" smtClean="0"/>
          </a:p>
          <a:p>
            <a:r>
              <a:rPr lang="en-US" dirty="0" smtClean="0"/>
              <a:t>Sessions to include opportunities available to students </a:t>
            </a:r>
          </a:p>
          <a:p>
            <a:endParaRPr lang="en-US" dirty="0" smtClean="0"/>
          </a:p>
          <a:p>
            <a:r>
              <a:rPr lang="en-US" dirty="0" smtClean="0"/>
              <a:t>E-portfolio tools to be fully integrated within the </a:t>
            </a:r>
            <a:r>
              <a:rPr lang="en-US" dirty="0" err="1" smtClean="0"/>
              <a:t>programme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Ensuring student attendance – biggest challenge!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89010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-99392"/>
            <a:ext cx="7239000" cy="1143000"/>
          </a:xfrm>
        </p:spPr>
        <p:txBody>
          <a:bodyPr/>
          <a:lstStyle/>
          <a:p>
            <a:r>
              <a:rPr lang="en-GB" sz="4400" dirty="0" smtClean="0">
                <a:solidFill>
                  <a:schemeClr val="tx2"/>
                </a:solidFill>
                <a:effectLst/>
              </a:rPr>
              <a:t>The Future</a:t>
            </a:r>
            <a:endParaRPr lang="en-GB" sz="4400" dirty="0">
              <a:solidFill>
                <a:schemeClr val="tx2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4248472" cy="4419600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Moodle </a:t>
            </a:r>
            <a:r>
              <a:rPr lang="en-GB" dirty="0" err="1" smtClean="0"/>
              <a:t>Mahara</a:t>
            </a:r>
            <a:r>
              <a:rPr lang="en-GB" dirty="0" smtClean="0"/>
              <a:t>/Integration</a:t>
            </a:r>
          </a:p>
          <a:p>
            <a:endParaRPr lang="en-GB" dirty="0" smtClean="0"/>
          </a:p>
          <a:p>
            <a:r>
              <a:rPr lang="en-GB" dirty="0"/>
              <a:t>Employability Skills Audit for all STEM degree </a:t>
            </a:r>
            <a:r>
              <a:rPr lang="en-GB" dirty="0" smtClean="0"/>
              <a:t>programmes</a:t>
            </a:r>
          </a:p>
          <a:p>
            <a:endParaRPr lang="en-GB" dirty="0" smtClean="0"/>
          </a:p>
          <a:p>
            <a:r>
              <a:rPr lang="en-GB" dirty="0"/>
              <a:t>Continuance of sign-posting to relevant development opportunities 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Expansion of Mentor scheme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412776"/>
            <a:ext cx="3024336" cy="201563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645024"/>
            <a:ext cx="3024336" cy="20202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57553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TC101859868[[fn=Thermal]]</Template>
  <TotalTime>600</TotalTime>
  <Words>617</Words>
  <Application>Microsoft Office PowerPoint</Application>
  <PresentationFormat>On-screen Show (4:3)</PresentationFormat>
  <Paragraphs>109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Thermal</vt:lpstr>
      <vt:lpstr>Development and implementation of a programme of employability skills for Science undergraduates</vt:lpstr>
      <vt:lpstr>Project Aims and Objectives</vt:lpstr>
      <vt:lpstr>Delivery</vt:lpstr>
      <vt:lpstr>PowerPoint Presentation</vt:lpstr>
      <vt:lpstr>PowerPoint Presentation</vt:lpstr>
      <vt:lpstr>PowerPoint Presentation</vt:lpstr>
      <vt:lpstr>Project Findings</vt:lpstr>
      <vt:lpstr>The Future</vt:lpstr>
    </vt:vector>
  </TitlesOfParts>
  <Company>University of Bath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and implementation of a programme of employability skills for Science undergraduates</dc:title>
  <dc:creator>Louise Oliver</dc:creator>
  <cp:lastModifiedBy>Ruth Waring</cp:lastModifiedBy>
  <cp:revision>23</cp:revision>
  <dcterms:created xsi:type="dcterms:W3CDTF">2012-05-30T13:36:41Z</dcterms:created>
  <dcterms:modified xsi:type="dcterms:W3CDTF">2012-06-15T14:31:39Z</dcterms:modified>
</cp:coreProperties>
</file>