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6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9" d="100"/>
          <a:sy n="69" d="100"/>
        </p:scale>
        <p:origin x="-2310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30DFC5-4A2C-415D-8E37-12F1682EE0D1}" type="datetimeFigureOut">
              <a:rPr lang="en-US" smtClean="0"/>
              <a:t>1/21/2012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E86383-D4B7-40B5-9782-0FE18780609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E86383-D4B7-40B5-9782-0FE18780609C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‘Help’ ref Learning Outcomes come under academic responsibility and need to take account of student assessment.</a:t>
            </a:r>
          </a:p>
          <a:p>
            <a:endParaRPr lang="en-GB" dirty="0"/>
          </a:p>
          <a:p>
            <a:r>
              <a:rPr lang="en-GB" dirty="0" smtClean="0"/>
              <a:t>I worked closely with the four Placement Managers to find out current good practice across faculties and both documents were finalised in collaboration with the PMs.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E86383-D4B7-40B5-9782-0FE18780609C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Guidance most covers what is being done already; there is loads of good practice happening</a:t>
            </a:r>
          </a:p>
          <a:p>
            <a:endParaRPr lang="en-GB" dirty="0"/>
          </a:p>
          <a:p>
            <a:r>
              <a:rPr lang="en-GB" dirty="0" smtClean="0"/>
              <a:t>Ref definition, making explicit what has already been understood implicitly</a:t>
            </a:r>
          </a:p>
          <a:p>
            <a:endParaRPr lang="en-GB" dirty="0"/>
          </a:p>
          <a:p>
            <a:r>
              <a:rPr lang="en-GB" dirty="0" smtClean="0"/>
              <a:t>During and post placement, importance of proactively seeking ongoing feedback from students periodically throughout their placements.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E86383-D4B7-40B5-9782-0FE18780609C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Processes are stages to go through in order to check that placements are as good as anticipated and what to do if not.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E86383-D4B7-40B5-9782-0FE18780609C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FIRST workshop</a:t>
            </a:r>
          </a:p>
          <a:p>
            <a:endParaRPr lang="en-GB" dirty="0"/>
          </a:p>
          <a:p>
            <a:r>
              <a:rPr lang="en-GB" dirty="0" smtClean="0"/>
              <a:t>Lays the foundation for the second by focussing on and hopefully enhancing  understanding of </a:t>
            </a:r>
            <a:r>
              <a:rPr lang="en-GB" dirty="0" smtClean="0"/>
              <a:t>placement learning </a:t>
            </a:r>
          </a:p>
          <a:p>
            <a:endParaRPr lang="en-GB" dirty="0"/>
          </a:p>
          <a:p>
            <a:r>
              <a:rPr lang="en-GB" dirty="0" smtClean="0"/>
              <a:t>If time allows, we’ll discuss Learning Outcomes.  If not, in second workshop .</a:t>
            </a:r>
          </a:p>
          <a:p>
            <a:endParaRPr lang="en-GB" dirty="0"/>
          </a:p>
          <a:p>
            <a:r>
              <a:rPr lang="en-GB" dirty="0" smtClean="0"/>
              <a:t>SECOND </a:t>
            </a:r>
          </a:p>
          <a:p>
            <a:endParaRPr lang="en-GB" dirty="0"/>
          </a:p>
          <a:p>
            <a:r>
              <a:rPr lang="en-GB" dirty="0" smtClean="0"/>
              <a:t>Builds on the first and goes into more depth, is more analytical – but still fun, nothing too heavy!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E86383-D4B7-40B5-9782-0FE18780609C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E86383-D4B7-40B5-9782-0FE18780609C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1BED8-85B0-4450-A07C-613C96EB7085}" type="datetimeFigureOut">
              <a:rPr lang="en-US" smtClean="0"/>
              <a:t>1/21/2012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24206-6E13-4697-B946-8DE702D0F4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1BED8-85B0-4450-A07C-613C96EB7085}" type="datetimeFigureOut">
              <a:rPr lang="en-US" smtClean="0"/>
              <a:t>1/21/2012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24206-6E13-4697-B946-8DE702D0F4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1BED8-85B0-4450-A07C-613C96EB7085}" type="datetimeFigureOut">
              <a:rPr lang="en-US" smtClean="0"/>
              <a:t>1/21/2012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24206-6E13-4697-B946-8DE702D0F4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1BED8-85B0-4450-A07C-613C96EB7085}" type="datetimeFigureOut">
              <a:rPr lang="en-US" smtClean="0"/>
              <a:t>1/21/2012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24206-6E13-4697-B946-8DE702D0F4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1BED8-85B0-4450-A07C-613C96EB7085}" type="datetimeFigureOut">
              <a:rPr lang="en-US" smtClean="0"/>
              <a:t>1/21/2012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24206-6E13-4697-B946-8DE702D0F4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1BED8-85B0-4450-A07C-613C96EB7085}" type="datetimeFigureOut">
              <a:rPr lang="en-US" smtClean="0"/>
              <a:t>1/21/2012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24206-6E13-4697-B946-8DE702D0F4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1BED8-85B0-4450-A07C-613C96EB7085}" type="datetimeFigureOut">
              <a:rPr lang="en-US" smtClean="0"/>
              <a:t>1/21/2012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24206-6E13-4697-B946-8DE702D0F4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1BED8-85B0-4450-A07C-613C96EB7085}" type="datetimeFigureOut">
              <a:rPr lang="en-US" smtClean="0"/>
              <a:t>1/21/2012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24206-6E13-4697-B946-8DE702D0F4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1BED8-85B0-4450-A07C-613C96EB7085}" type="datetimeFigureOut">
              <a:rPr lang="en-US" smtClean="0"/>
              <a:t>1/21/2012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24206-6E13-4697-B946-8DE702D0F4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1BED8-85B0-4450-A07C-613C96EB7085}" type="datetimeFigureOut">
              <a:rPr lang="en-US" smtClean="0"/>
              <a:t>1/21/2012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24206-6E13-4697-B946-8DE702D0F4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1BED8-85B0-4450-A07C-613C96EB7085}" type="datetimeFigureOut">
              <a:rPr lang="en-US" smtClean="0"/>
              <a:t>1/21/2012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24206-6E13-4697-B946-8DE702D0F4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1BED8-85B0-4450-A07C-613C96EB7085}" type="datetimeFigureOut">
              <a:rPr lang="en-US" smtClean="0"/>
              <a:t>1/21/2012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24206-6E13-4697-B946-8DE702D0F48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estem-sw.org.uk/higher-education-curriculu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hyperlink" Target="mailto:poppy.m.turner@gmail.com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hestem@bath.ac.uk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1470025"/>
          </a:xfrm>
        </p:spPr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Evaluation of Work Placements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2060848"/>
            <a:ext cx="7200800" cy="2664296"/>
          </a:xfrm>
        </p:spPr>
        <p:txBody>
          <a:bodyPr>
            <a:normAutofit/>
          </a:bodyPr>
          <a:lstStyle/>
          <a:p>
            <a:r>
              <a:rPr lang="en-US" sz="2800" dirty="0" smtClean="0">
                <a:hlinkClick r:id="rId3"/>
              </a:rPr>
              <a:t>http://www.hestem-sw.org.uk/higher-education-curriculum</a:t>
            </a:r>
            <a:endParaRPr lang="en-US" sz="2800" dirty="0" smtClean="0"/>
          </a:p>
          <a:p>
            <a:endParaRPr lang="en-GB" sz="2800" dirty="0" smtClean="0"/>
          </a:p>
          <a:p>
            <a:r>
              <a:rPr lang="en-GB" dirty="0" smtClean="0">
                <a:solidFill>
                  <a:schemeClr val="tx1"/>
                </a:solidFill>
              </a:rPr>
              <a:t>Dr Poppy Turner</a:t>
            </a:r>
          </a:p>
          <a:p>
            <a:r>
              <a:rPr lang="en-GB" sz="2400" dirty="0" smtClean="0">
                <a:solidFill>
                  <a:srgbClr val="FF0000"/>
                </a:solidFill>
                <a:hlinkClick r:id="rId4"/>
              </a:rPr>
              <a:t>poppy.m.turner@gmail.com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endParaRPr lang="en-GB" sz="2400" dirty="0" smtClean="0">
              <a:solidFill>
                <a:srgbClr val="FF0000"/>
              </a:solidFill>
            </a:endParaRPr>
          </a:p>
          <a:p>
            <a:endParaRPr lang="en-GB" dirty="0" smtClean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59632" y="5157192"/>
            <a:ext cx="1634490" cy="676275"/>
          </a:xfrm>
          <a:prstGeom prst="rect">
            <a:avLst/>
          </a:prstGeom>
          <a:noFill/>
        </p:spPr>
      </p:pic>
      <p:pic>
        <p:nvPicPr>
          <p:cNvPr id="5" name="Picture 4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372200" y="5229200"/>
            <a:ext cx="1581150" cy="6000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548680"/>
            <a:ext cx="835292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u="sng" dirty="0" smtClean="0">
                <a:solidFill>
                  <a:srgbClr val="0070C0"/>
                </a:solidFill>
              </a:rPr>
              <a:t>Aims of the project</a:t>
            </a:r>
            <a:r>
              <a:rPr lang="en-GB" sz="2800" dirty="0" smtClean="0"/>
              <a:t>: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To enable effective evaluation of placement situations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To enhance staff understanding of placement learning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To help define expected placement learning outcomes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To disseminate good practice in placement evaluation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395536" y="2996952"/>
            <a:ext cx="835292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u="sng" dirty="0" smtClean="0">
                <a:solidFill>
                  <a:srgbClr val="0070C0"/>
                </a:solidFill>
              </a:rPr>
              <a:t>What has been achieved so far</a:t>
            </a:r>
            <a:r>
              <a:rPr lang="en-GB" sz="2800" dirty="0" smtClean="0">
                <a:solidFill>
                  <a:srgbClr val="0070C0"/>
                </a:solidFill>
              </a:rPr>
              <a:t>?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‘Guidance for the Evaluation of Work Placements’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‘Frameworks and Models for the Analytical Evaluation of Work Placements’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395536" y="4869160"/>
            <a:ext cx="803720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u="sng" dirty="0" smtClean="0">
                <a:solidFill>
                  <a:srgbClr val="0070C0"/>
                </a:solidFill>
              </a:rPr>
              <a:t>What next</a:t>
            </a:r>
            <a:r>
              <a:rPr lang="en-GB" sz="2800" dirty="0" smtClean="0">
                <a:solidFill>
                  <a:srgbClr val="0070C0"/>
                </a:solidFill>
              </a:rPr>
              <a:t>?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Two half-day </a:t>
            </a:r>
            <a:r>
              <a:rPr lang="en-GB" sz="2800" dirty="0" smtClean="0">
                <a:solidFill>
                  <a:srgbClr val="FF0000"/>
                </a:solidFill>
              </a:rPr>
              <a:t>workshops on 27 February and 5 March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476672"/>
            <a:ext cx="8604448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u="sng" dirty="0" smtClean="0">
                <a:solidFill>
                  <a:srgbClr val="FF0000"/>
                </a:solidFill>
              </a:rPr>
              <a:t>Guidance for the Evaluation of Work Placements</a:t>
            </a:r>
            <a:r>
              <a:rPr lang="en-GB" sz="3600" dirty="0" smtClean="0">
                <a:solidFill>
                  <a:srgbClr val="FF0000"/>
                </a:solidFill>
              </a:rPr>
              <a:t> </a:t>
            </a:r>
            <a:r>
              <a:rPr lang="en-GB" sz="3600" dirty="0" smtClean="0"/>
              <a:t>includes:</a:t>
            </a:r>
          </a:p>
          <a:p>
            <a:endParaRPr lang="en-GB" sz="1600" dirty="0" smtClean="0">
              <a:solidFill>
                <a:srgbClr val="0070C0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n-GB" sz="3600" dirty="0" smtClean="0"/>
              <a:t>The significance of placement learning</a:t>
            </a:r>
          </a:p>
          <a:p>
            <a:pPr lvl="1">
              <a:buFont typeface="Arial" pitchFamily="34" charset="0"/>
              <a:buChar char="•"/>
            </a:pPr>
            <a:r>
              <a:rPr lang="en-GB" sz="3600" dirty="0" smtClean="0"/>
              <a:t>Its promoters and inhibitors (or w</a:t>
            </a:r>
            <a:r>
              <a:rPr lang="en-GB" sz="3600" dirty="0" smtClean="0"/>
              <a:t>hat matters in placement learning?)</a:t>
            </a:r>
            <a:endParaRPr lang="en-GB" sz="3600" dirty="0" smtClean="0"/>
          </a:p>
          <a:p>
            <a:pPr lvl="1">
              <a:buFont typeface="Arial" pitchFamily="34" charset="0"/>
              <a:buChar char="•"/>
            </a:pPr>
            <a:r>
              <a:rPr lang="en-GB" sz="3600" dirty="0" smtClean="0"/>
              <a:t>Definition of high quality placements</a:t>
            </a:r>
          </a:p>
          <a:p>
            <a:pPr lvl="1">
              <a:buFont typeface="Arial" pitchFamily="34" charset="0"/>
              <a:buChar char="•"/>
            </a:pPr>
            <a:r>
              <a:rPr lang="en-GB" sz="3600" dirty="0" smtClean="0"/>
              <a:t>Evaluation in advance of placement</a:t>
            </a:r>
          </a:p>
          <a:p>
            <a:pPr lvl="2">
              <a:buFont typeface="Arial" pitchFamily="34" charset="0"/>
              <a:buChar char="•"/>
            </a:pPr>
            <a:r>
              <a:rPr lang="en-GB" sz="3600" dirty="0" smtClean="0"/>
              <a:t>During placement</a:t>
            </a:r>
          </a:p>
          <a:p>
            <a:pPr lvl="2">
              <a:buFont typeface="Arial" pitchFamily="34" charset="0"/>
              <a:buChar char="•"/>
            </a:pPr>
            <a:r>
              <a:rPr lang="en-GB" sz="3600" dirty="0" smtClean="0"/>
              <a:t>Post placement</a:t>
            </a:r>
            <a:endParaRPr lang="en-US" sz="3600" dirty="0" smtClean="0"/>
          </a:p>
          <a:p>
            <a:pPr lvl="1">
              <a:buFont typeface="Arial" pitchFamily="34" charset="0"/>
              <a:buChar char="•"/>
            </a:pPr>
            <a:r>
              <a:rPr lang="en-GB" sz="3600" dirty="0" smtClean="0"/>
              <a:t>Placement learning outcomes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476672"/>
            <a:ext cx="8208912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u="sng" dirty="0" smtClean="0">
                <a:solidFill>
                  <a:srgbClr val="FF0000"/>
                </a:solidFill>
              </a:rPr>
              <a:t>Frameworks and Models for the Analytical Evaluation of Work Placements</a:t>
            </a:r>
            <a:r>
              <a:rPr lang="en-GB" sz="3200" dirty="0" smtClean="0">
                <a:solidFill>
                  <a:srgbClr val="0070C0"/>
                </a:solidFill>
              </a:rPr>
              <a:t> </a:t>
            </a:r>
            <a:r>
              <a:rPr lang="en-GB" sz="3200" dirty="0" smtClean="0"/>
              <a:t>includes:</a:t>
            </a:r>
          </a:p>
          <a:p>
            <a:endParaRPr lang="en-GB" sz="1600" dirty="0" smtClean="0"/>
          </a:p>
          <a:p>
            <a:pPr lvl="1">
              <a:buFont typeface="Arial" pitchFamily="34" charset="0"/>
              <a:buChar char="•"/>
            </a:pPr>
            <a:r>
              <a:rPr lang="en-GB" sz="3200" dirty="0" smtClean="0"/>
              <a:t>Summary of the processes involved in effective evaluation</a:t>
            </a:r>
          </a:p>
          <a:p>
            <a:pPr lvl="1">
              <a:buFont typeface="Arial" pitchFamily="34" charset="0"/>
              <a:buChar char="•"/>
            </a:pPr>
            <a:r>
              <a:rPr lang="en-GB" sz="3200" u="sng" dirty="0" smtClean="0">
                <a:solidFill>
                  <a:srgbClr val="0070C0"/>
                </a:solidFill>
              </a:rPr>
              <a:t>Frameworks</a:t>
            </a:r>
            <a:r>
              <a:rPr lang="en-GB" sz="3200" dirty="0" smtClean="0"/>
              <a:t> = questions that need to be answered to ensure evaluation is effective</a:t>
            </a:r>
          </a:p>
          <a:p>
            <a:pPr lvl="2">
              <a:buFont typeface="Arial" pitchFamily="34" charset="0"/>
              <a:buChar char="•"/>
            </a:pPr>
            <a:r>
              <a:rPr lang="en-GB" sz="3200" dirty="0" smtClean="0"/>
              <a:t>One for employers’ perspectives, one for students’ perspectives</a:t>
            </a:r>
          </a:p>
          <a:p>
            <a:pPr lvl="2">
              <a:buFont typeface="Arial" pitchFamily="34" charset="0"/>
              <a:buChar char="•"/>
            </a:pPr>
            <a:r>
              <a:rPr lang="en-GB" sz="3200" dirty="0" smtClean="0"/>
              <a:t>Is there alignment or disparity between them?</a:t>
            </a:r>
          </a:p>
          <a:p>
            <a:pPr lvl="1">
              <a:buFont typeface="Arial" pitchFamily="34" charset="0"/>
              <a:buChar char="•"/>
            </a:pPr>
            <a:r>
              <a:rPr lang="en-GB" sz="3200" u="sng" dirty="0" smtClean="0">
                <a:solidFill>
                  <a:srgbClr val="0070C0"/>
                </a:solidFill>
              </a:rPr>
              <a:t>Models</a:t>
            </a:r>
            <a:r>
              <a:rPr lang="en-GB" sz="3200" dirty="0" smtClean="0"/>
              <a:t> = diagrams to illustrate placement situations.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60648"/>
            <a:ext cx="806489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u="sng" dirty="0" smtClean="0">
                <a:solidFill>
                  <a:srgbClr val="FF0000"/>
                </a:solidFill>
              </a:rPr>
              <a:t>Workshops</a:t>
            </a:r>
            <a:r>
              <a:rPr lang="en-GB" sz="4400" dirty="0" smtClean="0">
                <a:solidFill>
                  <a:srgbClr val="FF0000"/>
                </a:solidFill>
              </a:rPr>
              <a:t>. Two, complementary:</a:t>
            </a:r>
            <a:endParaRPr lang="en-GB" sz="4400" dirty="0" smtClean="0">
              <a:solidFill>
                <a:srgbClr val="FF0000"/>
              </a:solidFill>
            </a:endParaRPr>
          </a:p>
          <a:p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980728"/>
            <a:ext cx="820891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sz="2800" dirty="0" smtClean="0"/>
              <a:t>Opportunity to explore placement learning, its promoters and inhibitors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Identify what constitutes high quality placements, in terms of their potential to facilitate student learning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Introduction to ‘Guidance for Evaluation of Work Placements’.  Opportunity to think about anticipated Learning Outcomes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4005064"/>
            <a:ext cx="835292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sz="2800" dirty="0" smtClean="0"/>
              <a:t>Explores what to do if a placement is less than ideal?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Opportunity to explore evaluation in more depth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Introduction to ‘Frameworks and Models for the Analytical Evaluation of Work Placements’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Opportunity to practise using the frameworks and models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404664"/>
            <a:ext cx="7488832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u="sng" dirty="0" smtClean="0">
                <a:solidFill>
                  <a:srgbClr val="FF0000"/>
                </a:solidFill>
              </a:rPr>
              <a:t>Invitation</a:t>
            </a:r>
          </a:p>
          <a:p>
            <a:endParaRPr lang="en-GB" sz="1400" dirty="0"/>
          </a:p>
          <a:p>
            <a:r>
              <a:rPr lang="en-GB" sz="3600" dirty="0" smtClean="0">
                <a:solidFill>
                  <a:srgbClr val="0070C0"/>
                </a:solidFill>
              </a:rPr>
              <a:t>These informal workshops </a:t>
            </a:r>
            <a:r>
              <a:rPr lang="en-US" sz="3600" dirty="0" smtClean="0">
                <a:solidFill>
                  <a:srgbClr val="0070C0"/>
                </a:solidFill>
              </a:rPr>
              <a:t>will </a:t>
            </a:r>
            <a:r>
              <a:rPr lang="en-US" sz="3600" dirty="0">
                <a:solidFill>
                  <a:srgbClr val="0070C0"/>
                </a:solidFill>
              </a:rPr>
              <a:t>deal with placement learning in a fun way, with </a:t>
            </a:r>
            <a:r>
              <a:rPr lang="en-US" sz="3600" dirty="0" smtClean="0">
                <a:solidFill>
                  <a:srgbClr val="0070C0"/>
                </a:solidFill>
              </a:rPr>
              <a:t>plenty </a:t>
            </a:r>
            <a:r>
              <a:rPr lang="en-US" sz="3600" dirty="0">
                <a:solidFill>
                  <a:srgbClr val="0070C0"/>
                </a:solidFill>
              </a:rPr>
              <a:t>of chances to chat to other interested </a:t>
            </a:r>
            <a:r>
              <a:rPr lang="en-US" sz="3600" dirty="0" smtClean="0">
                <a:solidFill>
                  <a:srgbClr val="0070C0"/>
                </a:solidFill>
              </a:rPr>
              <a:t>colleagues</a:t>
            </a:r>
          </a:p>
          <a:p>
            <a:endParaRPr lang="en-GB" sz="1400" dirty="0"/>
          </a:p>
          <a:p>
            <a:r>
              <a:rPr lang="en-GB" sz="3200" dirty="0" smtClean="0"/>
              <a:t>Please join us on </a:t>
            </a:r>
            <a:r>
              <a:rPr lang="en-GB" sz="3200" dirty="0" smtClean="0">
                <a:solidFill>
                  <a:srgbClr val="FF0000"/>
                </a:solidFill>
              </a:rPr>
              <a:t>27 February (pm) and 5 March (am)</a:t>
            </a:r>
          </a:p>
          <a:p>
            <a:endParaRPr lang="en-GB" sz="1400" dirty="0"/>
          </a:p>
          <a:p>
            <a:r>
              <a:rPr lang="en-GB" sz="3200" dirty="0" smtClean="0"/>
              <a:t>Register by emailing </a:t>
            </a:r>
            <a:r>
              <a:rPr lang="en-GB" sz="3200" dirty="0" smtClean="0">
                <a:hlinkClick r:id="rId3"/>
              </a:rPr>
              <a:t>hestem@bath.ac.uk</a:t>
            </a:r>
            <a:r>
              <a:rPr lang="en-GB" sz="3200" dirty="0" smtClean="0"/>
              <a:t> by 20 February.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502</Words>
  <Application>Microsoft Office PowerPoint</Application>
  <PresentationFormat>On-screen Show (4:3)</PresentationFormat>
  <Paragraphs>70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Evaluation of Work Placements</vt:lpstr>
      <vt:lpstr>Slide 2</vt:lpstr>
      <vt:lpstr>Slide 3</vt:lpstr>
      <vt:lpstr>Slide 4</vt:lpstr>
      <vt:lpstr>Slide 5</vt:lpstr>
      <vt:lpstr>Slide 6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Evaluation of Work Placements</dc:title>
  <dc:creator>Turner</dc:creator>
  <cp:lastModifiedBy>Turner</cp:lastModifiedBy>
  <cp:revision>12</cp:revision>
  <dcterms:created xsi:type="dcterms:W3CDTF">2012-01-21T16:01:31Z</dcterms:created>
  <dcterms:modified xsi:type="dcterms:W3CDTF">2012-01-21T17:51:25Z</dcterms:modified>
</cp:coreProperties>
</file>