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  <p:sldMasterId id="2147483674" r:id="rId3"/>
    <p:sldMasterId id="2147483699" r:id="rId4"/>
    <p:sldMasterId id="2147483712" r:id="rId5"/>
  </p:sldMasterIdLst>
  <p:notesMasterIdLst>
    <p:notesMasterId r:id="rId32"/>
  </p:notesMasterIdLst>
  <p:sldIdLst>
    <p:sldId id="321" r:id="rId6"/>
    <p:sldId id="322" r:id="rId7"/>
    <p:sldId id="283" r:id="rId8"/>
    <p:sldId id="285" r:id="rId9"/>
    <p:sldId id="288" r:id="rId10"/>
    <p:sldId id="289" r:id="rId11"/>
    <p:sldId id="268" r:id="rId12"/>
    <p:sldId id="267" r:id="rId13"/>
    <p:sldId id="294" r:id="rId14"/>
    <p:sldId id="296" r:id="rId15"/>
    <p:sldId id="284" r:id="rId16"/>
    <p:sldId id="319" r:id="rId17"/>
    <p:sldId id="298" r:id="rId18"/>
    <p:sldId id="320" r:id="rId19"/>
    <p:sldId id="311" r:id="rId20"/>
    <p:sldId id="300" r:id="rId21"/>
    <p:sldId id="295" r:id="rId22"/>
    <p:sldId id="306" r:id="rId23"/>
    <p:sldId id="307" r:id="rId24"/>
    <p:sldId id="303" r:id="rId25"/>
    <p:sldId id="301" r:id="rId26"/>
    <p:sldId id="302" r:id="rId27"/>
    <p:sldId id="305" r:id="rId28"/>
    <p:sldId id="269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>
        <p:scale>
          <a:sx n="84" d="100"/>
          <a:sy n="84" d="100"/>
        </p:scale>
        <p:origin x="-744" y="-312"/>
      </p:cViewPr>
      <p:guideLst>
        <p:guide orient="horz" pos="1026"/>
        <p:guide pos="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752D-9422-4859-8ACE-10CC72032851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C7F3-DDA0-468E-9575-ACBA8A7E6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8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E851-1E23-4744-A14E-EE1256B3067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E851-1E23-4744-A14E-EE1256B3067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C7F3-DDA0-468E-9575-ACBA8A7E612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6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E851-1E23-4744-A14E-EE1256B3067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3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E851-1E23-4744-A14E-EE1256B3067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3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C7F3-DDA0-468E-9575-ACBA8A7E612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6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E851-1E23-4744-A14E-EE1256B3067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1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C7F3-DDA0-468E-9575-ACBA8A7E612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0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C7F3-DDA0-468E-9575-ACBA8A7E612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0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973" y="3399089"/>
            <a:ext cx="6480048" cy="2301240"/>
          </a:xfrm>
        </p:spPr>
        <p:txBody>
          <a:bodyPr rIns="45720" anchor="t"/>
          <a:lstStyle>
            <a:lvl1pPr algn="r">
              <a:defRPr lang="en-US" b="1" strike="noStrike" cap="none" spc="0" baseline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9604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400">
                <a:solidFill>
                  <a:srgbClr val="00CC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93CD-B85A-4ED8-8E9F-CAEB38B59FA1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6/15/2012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12B8-AD9B-46B9-B70B-F44564794069}" type="slidenum">
              <a:rPr lang="en-GB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C03D-36F5-4C77-8D49-90BA0D994AC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452C-D2F0-4FD7-B35C-0876ACE90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BRNC Crest Colour white background.bm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2E80-9413-43F9-8CFD-F6A57CE8A679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D451-3F8E-45F7-AA32-341BA15753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F55B-4BA4-4D10-9B4E-7911728DFDDF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A8C4-C879-4338-A307-7769A069F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82D8-55F7-467A-8FC1-09232C26E92A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286A-AEFA-423E-BC31-B4E2775CC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56BD-6E45-4C0E-9878-CE37B4B3D05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3CDF-359B-4AF2-961C-75454666D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AC30-0F78-49E5-B980-DBFCBA6EEC59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BE53-11B5-4C99-91AF-4B73286EE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25A1-7C52-4745-8112-CBFB6BFD15E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845D-4BA1-45F3-A5B2-F89873961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F52D-2E0D-4F71-97E5-EFE42B650FBB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A262-F637-402E-A58B-4B701CB21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BBAF-D606-4121-8298-DE3812049EE4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1A84-33CD-4FA6-8650-97FAB46C1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9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Plain white with grey b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CC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A6E4-8EBA-4703-B921-C456BBA0188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50CF-8558-4562-89CE-A981C3BA7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F8D2-2A52-4219-B54C-5B7BA515CA5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355C-F985-4C16-AF27-116CB64EE0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4809-CF46-4D45-BE1C-54EFCFB6C0EA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98B7-7838-49F1-B30A-84EC93AD4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7A2D-070F-4119-8C2D-F676985C58B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A61E-1C14-4633-AA83-35F69C018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297D-9A9C-486C-815C-AB076F8385FF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E492-6778-4AD8-A723-EEF721FC6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00E2-C482-44B8-81E8-F80C25F06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4174-30E5-4EA9-9C8F-6A857D05E12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BRNC Crest Colour white background.bm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FDEB-A2E4-4123-977A-58B4051CB1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217E-3183-4BAC-8020-BECC57A0F9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FE8B-DA83-4613-A6AD-88BE9E194E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33F3-A923-4CFA-97B4-FB118972ACC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3F36-1EF0-41B4-BB33-873F83BAA8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97B4-4A69-4FB9-969F-4FD46959521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986C-80D5-433B-8B22-2E940AFEA6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224D-9570-441E-B267-633E7B8D2A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038D-15AB-41CA-AC71-54E0E328D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E122-A708-4DE5-8C1F-775BBE4028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85750" y="1428750"/>
            <a:ext cx="8501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2383-6D9A-49B4-A8C6-8E54EFB488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9483-5D2D-41EB-AD6E-3341E791AB5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E4E-999E-4E21-B8A6-0615854734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C4B9-0D55-422F-9A54-C338911E182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E54BC-EB23-4984-B9DF-51237F2419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86D3-DF08-4BB1-A144-33C32AB989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AA94-91AB-4E4E-88F4-AC3580C3B0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6CD2-913D-417E-996F-075CA4B9622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E23E-FF42-45A1-9A06-1CEEB17D36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4562-76EF-479D-B101-ED242459D96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7A17-A775-464D-92A7-4AA9D118F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CF23-DB65-4FFB-ABAC-97A99F89AA9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49155C-2D43-45D2-B006-F9FFD894C1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AFB5A0-18FF-4A78-B9E1-A72DC2FA73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i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973" y="3399089"/>
            <a:ext cx="6480048" cy="2301240"/>
          </a:xfrm>
        </p:spPr>
        <p:txBody>
          <a:bodyPr rIns="45720" anchor="t"/>
          <a:lstStyle>
            <a:lvl1pPr algn="r">
              <a:defRPr lang="en-US" b="1" strike="noStrike" cap="none" spc="0" baseline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9604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400">
                <a:solidFill>
                  <a:srgbClr val="00CC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973" y="3399089"/>
            <a:ext cx="6480048" cy="2301240"/>
          </a:xfrm>
        </p:spPr>
        <p:txBody>
          <a:bodyPr rIns="45720" anchor="t"/>
          <a:lstStyle>
            <a:lvl1pPr algn="r">
              <a:defRPr lang="en-US" b="1" strike="noStrike" cap="none" spc="0" baseline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9604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400">
                <a:solidFill>
                  <a:srgbClr val="00CC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CC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242663" cy="4408714"/>
          </a:xfrm>
        </p:spPr>
        <p:txBody>
          <a:bodyPr/>
          <a:lstStyle>
            <a:lvl1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42663" cy="4395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lac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5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2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with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CC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8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65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4492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3"/>
            <a:ext cx="4041775" cy="4492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1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14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1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7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i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973" y="3399089"/>
            <a:ext cx="6480048" cy="2301240"/>
          </a:xfrm>
        </p:spPr>
        <p:txBody>
          <a:bodyPr rIns="45720" anchor="t"/>
          <a:lstStyle>
            <a:lvl1pPr algn="r">
              <a:defRPr lang="en-US" b="1" strike="noStrike" cap="none" spc="0" baseline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9604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400">
                <a:solidFill>
                  <a:srgbClr val="00CC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973" y="3399089"/>
            <a:ext cx="6480048" cy="2301240"/>
          </a:xfrm>
        </p:spPr>
        <p:txBody>
          <a:bodyPr rIns="45720" anchor="t"/>
          <a:lstStyle>
            <a:lvl1pPr algn="r">
              <a:defRPr lang="en-US" b="1" strike="noStrike" cap="none" spc="0" baseline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9604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400">
                <a:solidFill>
                  <a:srgbClr val="00CC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CC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242663" cy="4408714"/>
          </a:xfrm>
        </p:spPr>
        <p:txBody>
          <a:bodyPr/>
          <a:lstStyle>
            <a:lvl1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9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42663" cy="4395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7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lac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4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with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CC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72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81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4492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3"/>
            <a:ext cx="4041775" cy="4492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1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32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1" name="Slide Number Placeholder 26"/>
          <p:cNvSpPr txBox="1">
            <a:spLocks/>
          </p:cNvSpPr>
          <p:nvPr userDrawn="1"/>
        </p:nvSpPr>
        <p:spPr>
          <a:xfrm>
            <a:off x="8537098" y="61724"/>
            <a:ext cx="4774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62A63-D03D-479D-9F63-2A9D07ED54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Plain white with grey b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CC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white with grey ba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4F0F0-931A-4033-9D3B-679D39403845}" type="datetimeFigureOut">
              <a:rPr lang="en-GB" smtClean="0">
                <a:solidFill>
                  <a:prstClr val="black"/>
                </a:solidFill>
              </a:rPr>
              <a:pPr/>
              <a:t>15/06/2012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5517232"/>
            <a:ext cx="9144000" cy="13478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00CCFF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973" y="3399089"/>
            <a:ext cx="6480048" cy="2301240"/>
          </a:xfrm>
        </p:spPr>
        <p:txBody>
          <a:bodyPr rIns="45720" anchor="t"/>
          <a:lstStyle>
            <a:lvl1pPr algn="r">
              <a:defRPr lang="en-US" b="1" strike="noStrike" cap="none" spc="0" baseline="0" dirty="0">
                <a:ln w="10541" cmpd="sng">
                  <a:noFill/>
                  <a:prstDash val="solid"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9604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0F0-931A-4033-9D3B-679D39403845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15/06/2012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88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b="1" kern="1200" baseline="0">
          <a:solidFill>
            <a:srgbClr val="00CCFF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lnSpc>
          <a:spcPts val="3600"/>
        </a:lnSpc>
        <a:spcBef>
          <a:spcPts val="600"/>
        </a:spcBef>
        <a:spcAft>
          <a:spcPts val="750"/>
        </a:spcAft>
        <a:buClr>
          <a:schemeClr val="accent1"/>
        </a:buClr>
        <a:buSzPct val="90000"/>
        <a:buFontTx/>
        <a:buBlip>
          <a:blip r:embed="rId12"/>
        </a:buBlip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1"/>
        </a:buClr>
        <a:buSzPct val="90000"/>
        <a:buFontTx/>
        <a:buBlip>
          <a:blip r:embed="rId12"/>
        </a:buBlip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2"/>
        </a:buClr>
        <a:buSzPct val="85000"/>
        <a:buFontTx/>
        <a:buBlip>
          <a:blip r:embed="rId12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3"/>
        </a:buClr>
        <a:buSzPct val="90000"/>
        <a:buFontTx/>
        <a:buBlip>
          <a:blip r:embed="rId12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4"/>
        </a:buClr>
        <a:buSzPct val="75000"/>
        <a:buFontTx/>
        <a:buBlip>
          <a:blip r:embed="rId12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66"/>
            </a:gs>
            <a:gs pos="75999">
              <a:srgbClr val="00006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A4F1F-BAC6-4C2F-9CF9-3D170B1B80CB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4B5C6-918F-4C2B-B061-D8137D9115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3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66"/>
            </a:gs>
            <a:gs pos="75999">
              <a:srgbClr val="00006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61F7C-5CD3-43BA-84C7-BBFCB2ED0E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6735C-11A2-4A85-A530-2F2AC27E56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4463"/>
            <a:ext cx="857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2663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42663" cy="440871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0CCFF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lnSpc>
          <a:spcPts val="3600"/>
        </a:lnSpc>
        <a:spcBef>
          <a:spcPts val="600"/>
        </a:spcBef>
        <a:spcAft>
          <a:spcPts val="750"/>
        </a:spcAft>
        <a:buClr>
          <a:schemeClr val="accent1"/>
        </a:buClr>
        <a:buSzPct val="90000"/>
        <a:buFontTx/>
        <a:buBlip>
          <a:blip r:embed="rId13"/>
        </a:buBlip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1"/>
        </a:buClr>
        <a:buSzPct val="90000"/>
        <a:buFontTx/>
        <a:buBlip>
          <a:blip r:embed="rId13"/>
        </a:buBlip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2"/>
        </a:buClr>
        <a:buSzPct val="85000"/>
        <a:buFontTx/>
        <a:buBlip>
          <a:blip r:embed="rId13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3"/>
        </a:buClr>
        <a:buSzPct val="90000"/>
        <a:buFontTx/>
        <a:buBlip>
          <a:blip r:embed="rId13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4"/>
        </a:buClr>
        <a:buSzPct val="75000"/>
        <a:buFontTx/>
        <a:buBlip>
          <a:blip r:embed="rId13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42663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42663" cy="440871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D62A63-D03D-479D-9F63-2A9D07ED54D4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47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0CCFF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lnSpc>
          <a:spcPts val="3600"/>
        </a:lnSpc>
        <a:spcBef>
          <a:spcPts val="600"/>
        </a:spcBef>
        <a:spcAft>
          <a:spcPts val="750"/>
        </a:spcAft>
        <a:buClr>
          <a:schemeClr val="accent1"/>
        </a:buClr>
        <a:buSzPct val="90000"/>
        <a:buFontTx/>
        <a:buBlip>
          <a:blip r:embed="rId14"/>
        </a:buBlip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1"/>
        </a:buClr>
        <a:buSzPct val="90000"/>
        <a:buFontTx/>
        <a:buBlip>
          <a:blip r:embed="rId14"/>
        </a:buBlip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2"/>
        </a:buClr>
        <a:buSzPct val="85000"/>
        <a:buFontTx/>
        <a:buBlip>
          <a:blip r:embed="rId14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3"/>
        </a:buClr>
        <a:buSzPct val="90000"/>
        <a:buFontTx/>
        <a:buBlip>
          <a:blip r:embed="rId14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lnSpc>
          <a:spcPts val="3600"/>
        </a:lnSpc>
        <a:spcBef>
          <a:spcPct val="20000"/>
        </a:spcBef>
        <a:spcAft>
          <a:spcPts val="750"/>
        </a:spcAft>
        <a:buClr>
          <a:schemeClr val="accent4"/>
        </a:buClr>
        <a:buSzPct val="75000"/>
        <a:buFontTx/>
        <a:buBlip>
          <a:blip r:embed="rId14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Module%201%20materials/Final%20issue_Jan12/Start_her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954241" cy="3568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69901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Prof Jim Griffiths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</a:rPr>
              <a:t>Member of the SW Regional STEM Steering </a:t>
            </a:r>
            <a:r>
              <a:rPr lang="en-GB" sz="2800" dirty="0" smtClean="0">
                <a:solidFill>
                  <a:schemeClr val="accent1"/>
                </a:solidFill>
              </a:rPr>
              <a:t>Group </a:t>
            </a:r>
            <a:r>
              <a:rPr lang="en-GB" sz="2800" dirty="0">
                <a:solidFill>
                  <a:schemeClr val="accent1"/>
                </a:solidFill>
              </a:rPr>
              <a:t>Plymouth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5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902">
        <p14:ripple/>
      </p:transition>
    </mc:Choice>
    <mc:Fallback xmlns="">
      <p:transition spd="slow" advTm="64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Preferred progression route of prospective students*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638132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*All registrations as of 23/05/12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7506"/>
            <a:ext cx="7272808" cy="46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24" y="457200"/>
            <a:ext cx="4062076" cy="6221801"/>
          </a:xfrm>
          <a:prstGeom prst="rect">
            <a:avLst/>
          </a:prstGeom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9" y="1600201"/>
            <a:ext cx="4483101" cy="5078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Course materials contained on a USB stick</a:t>
            </a:r>
          </a:p>
          <a:p>
            <a:r>
              <a:rPr lang="en-GB" dirty="0"/>
              <a:t>N</a:t>
            </a:r>
            <a:r>
              <a:rPr lang="en-GB" dirty="0" smtClean="0"/>
              <a:t>eed for an internet connection?</a:t>
            </a:r>
          </a:p>
          <a:p>
            <a:r>
              <a:rPr lang="en-GB" dirty="0" smtClean="0"/>
              <a:t>Tutor support by email/Skype</a:t>
            </a:r>
          </a:p>
          <a:p>
            <a:r>
              <a:rPr lang="en-GB" dirty="0" smtClean="0"/>
              <a:t>Online discussion and student support area</a:t>
            </a:r>
          </a:p>
          <a:p>
            <a:r>
              <a:rPr lang="en-GB" dirty="0" smtClean="0"/>
              <a:t>Syllabus development?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2660"/>
            <a:ext cx="2390775" cy="14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128792" cy="677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student experience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Module 1 student trial</a:t>
            </a:r>
            <a:endParaRPr lang="en-GB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75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student experience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Module 1 student trial</a:t>
            </a:r>
            <a:endParaRPr lang="en-GB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71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student experience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Module 1 student trial</a:t>
            </a:r>
            <a:endParaRPr lang="en-GB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0892"/>
            <a:ext cx="7920880" cy="476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student experience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Module 1 student trial</a:t>
            </a: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7" y="1628800"/>
            <a:ext cx="7833295" cy="465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student experience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Module 1 student trial</a:t>
            </a:r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0572"/>
            <a:ext cx="7920880" cy="476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Recruitment, timeline and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Over 420 have registered an interest</a:t>
            </a:r>
          </a:p>
          <a:p>
            <a:r>
              <a:rPr lang="en-GB" dirty="0" smtClean="0"/>
              <a:t>Recruiting 120 students over the next 12 months</a:t>
            </a:r>
          </a:p>
          <a:p>
            <a:r>
              <a:rPr lang="en-GB" dirty="0" smtClean="0"/>
              <a:t>First graduates expected 2015</a:t>
            </a:r>
          </a:p>
          <a:p>
            <a:r>
              <a:rPr lang="en-GB" dirty="0" smtClean="0"/>
              <a:t>Steady state?</a:t>
            </a:r>
          </a:p>
          <a:p>
            <a:pPr lvl="1"/>
            <a:r>
              <a:rPr lang="en-GB" dirty="0" smtClean="0"/>
              <a:t>Expecting to deliver &gt;60 graduates per year from both programmes</a:t>
            </a:r>
          </a:p>
        </p:txBody>
      </p:sp>
    </p:spTree>
    <p:extLst>
      <p:ext uri="{BB962C8B-B14F-4D97-AF65-F5344CB8AC3E}">
        <p14:creationId xmlns:p14="http://schemas.microsoft.com/office/powerpoint/2010/main" val="10280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Industrial partner involvement</a:t>
            </a:r>
          </a:p>
          <a:p>
            <a:pPr lvl="1"/>
            <a:r>
              <a:rPr lang="en-GB" dirty="0" smtClean="0"/>
              <a:t>Syllabus and advice</a:t>
            </a:r>
          </a:p>
          <a:p>
            <a:pPr lvl="1"/>
            <a:r>
              <a:rPr lang="en-GB" dirty="0" smtClean="0"/>
              <a:t>Professional bodies</a:t>
            </a:r>
          </a:p>
          <a:p>
            <a:pPr lvl="1"/>
            <a:r>
              <a:rPr lang="en-GB" dirty="0" smtClean="0"/>
              <a:t>Marketing</a:t>
            </a:r>
          </a:p>
          <a:p>
            <a:pPr lvl="1"/>
            <a:r>
              <a:rPr lang="en-GB" dirty="0" smtClean="0"/>
              <a:t>Students</a:t>
            </a:r>
          </a:p>
          <a:p>
            <a:r>
              <a:rPr lang="en-GB" dirty="0" smtClean="0"/>
              <a:t>Market need</a:t>
            </a:r>
          </a:p>
          <a:p>
            <a:r>
              <a:rPr lang="en-GB" dirty="0" smtClean="0"/>
              <a:t>Professional bodies</a:t>
            </a:r>
          </a:p>
          <a:p>
            <a:r>
              <a:rPr lang="en-GB" dirty="0" smtClean="0"/>
              <a:t>STEM funding critical as ‘seed’ money</a:t>
            </a:r>
          </a:p>
          <a:p>
            <a:r>
              <a:rPr lang="en-GB" dirty="0" smtClean="0"/>
              <a:t>Communication, time and project management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8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roject partners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80" y="1805956"/>
            <a:ext cx="1708982" cy="1225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39" y="4365104"/>
            <a:ext cx="3899757" cy="1486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22268"/>
            <a:ext cx="1656184" cy="19926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7" y="1675457"/>
            <a:ext cx="2201853" cy="14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student experience – a STEM success story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30529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“</a:t>
            </a:r>
            <a:r>
              <a:rPr lang="en-GB" sz="2800" dirty="0"/>
              <a:t>I have quite literally searched the world for an institution that offers this kind of tertiary education and from Australia to Europe I have been unsuccessful so thank you for your </a:t>
            </a:r>
            <a:r>
              <a:rPr lang="en-GB" sz="2800" dirty="0" smtClean="0"/>
              <a:t>efforts!  It's </a:t>
            </a:r>
            <a:r>
              <a:rPr lang="en-GB" sz="2800" dirty="0"/>
              <a:t>a huge step in the right direction</a:t>
            </a:r>
            <a:r>
              <a:rPr lang="en-GB" sz="2800" dirty="0" smtClean="0"/>
              <a:t>!”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8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student experience – a STEM success 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“The course syllabus looks great!  Establishing the Hydrographic Academy is a great initiative!”</a:t>
            </a:r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/>
              <a:t>“It’s great to have all the materials to be able to access the lectures and notes as and when I have time.  It’s very comprehensive, there are a lot of materials and it’s a great opportunity for me to be able to study like this.”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4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student experience – a STEM success 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“The content is easy to navigate through and it is very impressive.  I was thinking there may be some key areas where I would need some extra information but that wasn’t the case.  I am very impressed with the course content and materials”</a:t>
            </a:r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/>
              <a:t>“The Hydrographic Academy has given me the chance to fill a gap in my CV and develop my theoretical knowledge whilst helping me to progress my career within the industry”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3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3" y="292916"/>
            <a:ext cx="8820794" cy="6272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5524489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Anthony Jenks</a:t>
            </a:r>
          </a:p>
          <a:p>
            <a:pPr algn="ctr"/>
            <a:endParaRPr lang="en-GB" sz="105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1x academic to be recruited</a:t>
            </a:r>
            <a:endParaRPr lang="en-GB" sz="105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5524489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Dr. Jason Truscott</a:t>
            </a:r>
          </a:p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Jonathan Scott</a:t>
            </a:r>
          </a:p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Rebecca Vickerstaff</a:t>
            </a:r>
          </a:p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Luke Denner</a:t>
            </a:r>
            <a:endParaRPr lang="en-GB" sz="105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86070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To be recruited as required</a:t>
            </a:r>
            <a:endParaRPr lang="en-GB" sz="105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5686070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Currently being recruited</a:t>
            </a:r>
            <a:endParaRPr lang="en-GB" sz="1050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Jason\Dropbox\Hydrographic Academy\Jason\Logo\The_HA_Logo_ver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4" y="858413"/>
            <a:ext cx="4101246" cy="41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92" y="3222546"/>
            <a:ext cx="3018835" cy="14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3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ripple/>
      </p:transition>
    </mc:Choice>
    <mc:Fallback xmlns:mv="urn:schemas-microsoft-com:mac:vml" xmlns="">
      <mp:transition xmlns:mp="http://schemas.microsoft.com/office/mac/powerpoint/2008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003231" cy="1143000"/>
          </a:xfrm>
        </p:spPr>
        <p:txBody>
          <a:bodyPr vert="horz" lIns="45720" rIns="45720" anchor="ctr">
            <a:normAutofit/>
          </a:bodyPr>
          <a:lstStyle/>
          <a:p>
            <a:r>
              <a:rPr lang="en-GB" sz="3200" dirty="0" err="1"/>
              <a:t>DipHE</a:t>
            </a:r>
            <a:r>
              <a:rPr lang="en-GB" sz="3200" dirty="0"/>
              <a:t> Hydrography for Professionals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9809" y="1485900"/>
            <a:ext cx="1068387" cy="646113"/>
          </a:xfrm>
          <a:prstGeom prst="rect">
            <a:avLst/>
          </a:prstGeom>
          <a:solidFill>
            <a:srgbClr val="CE44A0"/>
          </a:solidFill>
          <a:ln w="25400" cap="flat" cmpd="sng" algn="ctr">
            <a:solidFill>
              <a:srgbClr val="CE44A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Entry </a:t>
            </a:r>
          </a:p>
          <a:p>
            <a:pPr algn="ctr">
              <a:defRPr/>
            </a:pPr>
            <a:r>
              <a:rPr lang="en-GB" sz="12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(Level 4)</a:t>
            </a:r>
          </a:p>
        </p:txBody>
      </p:sp>
      <p:sp>
        <p:nvSpPr>
          <p:cNvPr id="29" name="Rectangle 28">
            <a:hlinkClick r:id="rId3" action="ppaction://hlinkfile"/>
          </p:cNvPr>
          <p:cNvSpPr/>
          <p:nvPr/>
        </p:nvSpPr>
        <p:spPr>
          <a:xfrm>
            <a:off x="179513" y="3284984"/>
            <a:ext cx="1203922" cy="167753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100" kern="0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en-GB" sz="900" kern="0" dirty="0">
                <a:solidFill>
                  <a:sysClr val="window" lastClr="FFFFFF"/>
                </a:solidFill>
                <a:latin typeface="Arial Narrow" pitchFamily="34" charset="0"/>
              </a:rPr>
              <a:t>Mandatory introductory module</a:t>
            </a:r>
          </a:p>
          <a:p>
            <a:pPr algn="ctr">
              <a:defRPr/>
            </a:pPr>
            <a:r>
              <a:rPr lang="en-GB" sz="1100" kern="0" dirty="0">
                <a:solidFill>
                  <a:sysClr val="window" lastClr="FFFFFF"/>
                </a:solidFill>
                <a:latin typeface="Arial Narrow" pitchFamily="34" charset="0"/>
              </a:rPr>
              <a:t>'An Introduction to Hydrography and the Marine Environment' 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96181" y="6086822"/>
            <a:ext cx="1366391" cy="672489"/>
          </a:xfrm>
          <a:prstGeom prst="right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100" b="1" kern="0" dirty="0">
                <a:solidFill>
                  <a:srgbClr val="FFFFFF"/>
                </a:solidFill>
                <a:latin typeface="Arial"/>
                <a:cs typeface="Arial" charset="0"/>
              </a:rPr>
              <a:t>10 </a:t>
            </a:r>
            <a:r>
              <a:rPr lang="en-GB" sz="11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Credits</a:t>
            </a:r>
            <a:endParaRPr lang="en-GB" sz="1100" b="1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1547664" y="2271358"/>
            <a:ext cx="241300" cy="3549303"/>
          </a:xfrm>
          <a:prstGeom prst="leftBrace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kern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513" y="3275692"/>
            <a:ext cx="60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GB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8288" y="1484585"/>
            <a:ext cx="2701703" cy="647700"/>
          </a:xfrm>
          <a:prstGeom prst="rect">
            <a:avLst/>
          </a:prstGeom>
          <a:solidFill>
            <a:srgbClr val="CE44A0"/>
          </a:solidFill>
          <a:ln w="25400" cap="flat" cmpd="sng" algn="ctr">
            <a:solidFill>
              <a:srgbClr val="CE44A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Stage 1 – Level 4</a:t>
            </a:r>
            <a:endParaRPr lang="en-GB" sz="1400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31108" y="1988840"/>
            <a:ext cx="3524725" cy="4820428"/>
            <a:chOff x="1831108" y="1988840"/>
            <a:chExt cx="3524725" cy="4820428"/>
          </a:xfrm>
        </p:grpSpPr>
        <p:sp>
          <p:nvSpPr>
            <p:cNvPr id="45" name="Rectangle 44"/>
            <p:cNvSpPr/>
            <p:nvPr/>
          </p:nvSpPr>
          <p:spPr>
            <a:xfrm>
              <a:off x="2205546" y="4962284"/>
              <a:ext cx="1987122" cy="1114145"/>
            </a:xfrm>
            <a:prstGeom prst="rect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1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endParaRPr>
            </a:p>
            <a:p>
              <a:pPr algn="ctr">
                <a:defRPr/>
              </a:pPr>
              <a:r>
                <a:rPr lang="en-GB" sz="1100" kern="0" dirty="0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Practical </a:t>
              </a:r>
              <a:r>
                <a: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hydrographic surveying 1</a:t>
              </a:r>
            </a:p>
            <a:p>
              <a:pPr algn="ctr"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(2 week </a:t>
              </a:r>
              <a:r>
                <a:rPr lang="en-GB" sz="1100" kern="0" dirty="0" err="1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residential+exams</a:t>
              </a:r>
              <a:r>
                <a:rPr lang="en-GB" sz="1100" kern="0" dirty="0" smtClean="0">
                  <a:solidFill>
                    <a:srgbClr val="FFFFFF"/>
                  </a:solidFill>
                  <a:latin typeface="Arial"/>
                  <a:cs typeface="Arial" charset="0"/>
                </a:rPr>
                <a:t>)</a:t>
              </a:r>
              <a:endParaRPr lang="en-GB" sz="1100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31108" y="3645024"/>
              <a:ext cx="1264418" cy="117876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800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  <a:p>
              <a:pPr algn="ctr"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Fundamentals of </a:t>
              </a:r>
              <a:r>
                <a:rPr lang="en-GB" sz="1100" kern="0" dirty="0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 Hydrographic  </a:t>
              </a:r>
              <a:r>
                <a: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survey practice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55688" y="3645024"/>
              <a:ext cx="60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</a:t>
              </a:r>
              <a:r>
                <a:rPr lang="en-GB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GB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24646" y="4540249"/>
              <a:ext cx="1071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r>
                <a:rPr lang="en-GB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 Credits</a:t>
              </a:r>
              <a:endParaRPr lang="en-GB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05546" y="4970008"/>
              <a:ext cx="889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</a:t>
              </a:r>
              <a:r>
                <a:rPr lang="en-GB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R1</a:t>
              </a:r>
              <a:endParaRPr lang="en-GB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>
              <a:off x="4659120" y="2284529"/>
              <a:ext cx="241300" cy="3549303"/>
            </a:xfrm>
            <a:prstGeom prst="leftBrace">
              <a:avLst/>
            </a:prstGeom>
            <a:noFill/>
            <a:ln w="762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ysClr val="windowText" lastClr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429291" y="6088543"/>
              <a:ext cx="1558923" cy="720725"/>
            </a:xfrm>
            <a:prstGeom prst="rightArrow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1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110 Credits</a:t>
              </a:r>
              <a:endParaRPr lang="en-GB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68622" y="2295704"/>
              <a:ext cx="1249931" cy="1173462"/>
              <a:chOff x="2533167" y="2327546"/>
              <a:chExt cx="1249931" cy="117346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533167" y="2327858"/>
                <a:ext cx="1249931" cy="1167849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Nautical science</a:t>
                </a:r>
                <a:endPara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546251" y="2327546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GB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547961" y="3224009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75856" y="3644042"/>
              <a:ext cx="1264418" cy="1167849"/>
              <a:chOff x="3235574" y="3645024"/>
              <a:chExt cx="1264418" cy="116784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235574" y="3645024"/>
                <a:ext cx="1264418" cy="1167849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800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Meteorology 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and oceanography </a:t>
                </a:r>
              </a:p>
              <a:p>
                <a:pPr algn="ctr">
                  <a:defRPr/>
                </a:pPr>
                <a:endParaRPr lang="en-GB" sz="800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35574" y="3675095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GB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31940" y="4510685"/>
                <a:ext cx="10716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203706" y="1988840"/>
              <a:ext cx="1152127" cy="1090264"/>
              <a:chOff x="4203706" y="2339316"/>
              <a:chExt cx="1152127" cy="1090264"/>
            </a:xfrm>
          </p:grpSpPr>
          <p:sp>
            <p:nvSpPr>
              <p:cNvPr id="26" name="7-Point Star 25"/>
              <p:cNvSpPr/>
              <p:nvPr/>
            </p:nvSpPr>
            <p:spPr>
              <a:xfrm>
                <a:off x="4203706" y="2339316"/>
                <a:ext cx="1152127" cy="1090264"/>
              </a:xfrm>
              <a:prstGeom prst="star7">
                <a:avLst/>
              </a:prstGeom>
              <a:solidFill>
                <a:srgbClr val="00B0F0"/>
              </a:solidFill>
              <a:ln w="38100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15068" y="2622838"/>
                <a:ext cx="8806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err="1" smtClean="0">
                    <a:solidFill>
                      <a:srgbClr val="3B3B3B"/>
                    </a:solidFill>
                    <a:latin typeface="Arial Narrow" pitchFamily="34" charset="0"/>
                  </a:rPr>
                  <a:t>CertHE</a:t>
                </a:r>
                <a:r>
                  <a:rPr lang="en-GB" sz="1200" b="1" dirty="0" smtClean="0">
                    <a:solidFill>
                      <a:srgbClr val="3B3B3B"/>
                    </a:solidFill>
                    <a:latin typeface="Arial Narrow" pitchFamily="34" charset="0"/>
                  </a:rPr>
                  <a:t> Award</a:t>
                </a:r>
                <a:endParaRPr lang="en-GB" sz="1200" b="1" dirty="0">
                  <a:solidFill>
                    <a:srgbClr val="3B3B3B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194508" y="5799430"/>
              <a:ext cx="1998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GB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 Credits</a:t>
              </a:r>
              <a:endParaRPr lang="en-GB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49592" y="1485900"/>
            <a:ext cx="1033136" cy="5327476"/>
            <a:chOff x="8049592" y="1485900"/>
            <a:chExt cx="1033136" cy="5327476"/>
          </a:xfrm>
        </p:grpSpPr>
        <p:sp>
          <p:nvSpPr>
            <p:cNvPr id="50" name="Right Arrow 49"/>
            <p:cNvSpPr/>
            <p:nvPr/>
          </p:nvSpPr>
          <p:spPr>
            <a:xfrm>
              <a:off x="8049592" y="6032756"/>
              <a:ext cx="1033136" cy="780620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GB" sz="1200" kern="0" dirty="0">
                  <a:solidFill>
                    <a:sysClr val="window" lastClr="FFFFFF"/>
                  </a:solidFill>
                  <a:latin typeface="Arial"/>
                </a:rPr>
                <a:t>8</a:t>
              </a:r>
              <a:r>
                <a:rPr lang="en-GB" sz="1200" kern="0" dirty="0" smtClean="0">
                  <a:solidFill>
                    <a:sysClr val="window" lastClr="FFFFFF"/>
                  </a:solidFill>
                  <a:latin typeface="Arial"/>
                </a:rPr>
                <a:t>0/120 </a:t>
              </a:r>
              <a:r>
                <a:rPr lang="en-GB" sz="1200" kern="0" dirty="0">
                  <a:solidFill>
                    <a:sysClr val="window" lastClr="FFFFFF"/>
                  </a:solidFill>
                  <a:latin typeface="Arial"/>
                </a:rPr>
                <a:t>Credits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25668" y="1485900"/>
              <a:ext cx="893465" cy="6477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200" kern="0" dirty="0" smtClean="0">
                  <a:solidFill>
                    <a:sysClr val="window" lastClr="FFFFFF"/>
                  </a:solidFill>
                  <a:latin typeface="Arial"/>
                </a:rPr>
                <a:t>Stage 3 Level 6</a:t>
              </a:r>
              <a:endParaRPr lang="en-GB" sz="1200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049592" y="2962219"/>
              <a:ext cx="969541" cy="254437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GB" sz="12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Route to</a:t>
              </a:r>
            </a:p>
            <a:p>
              <a:pPr algn="ctr"/>
              <a:r>
                <a:rPr lang="en-GB" sz="12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BSc/</a:t>
              </a:r>
              <a:r>
                <a:rPr lang="en-GB" sz="1200" b="1" kern="0" dirty="0" err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hons</a:t>
              </a:r>
              <a:endParaRPr lang="en-GB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  <a:p>
              <a:pPr algn="ctr"/>
              <a:r>
                <a:rPr lang="en-GB" sz="1200" kern="0" dirty="0">
                  <a:solidFill>
                    <a:sysClr val="window" lastClr="FFFFFF"/>
                  </a:solidFill>
                  <a:latin typeface="Arial"/>
                </a:rPr>
                <a:t>Full time study </a:t>
              </a:r>
              <a:r>
                <a:rPr lang="en-GB" sz="1200" kern="0" dirty="0" smtClean="0">
                  <a:solidFill>
                    <a:sysClr val="window" lastClr="FFFFFF"/>
                  </a:solidFill>
                  <a:latin typeface="Arial"/>
                </a:rPr>
                <a:t>or part time study outside the HA</a:t>
              </a:r>
              <a:endParaRPr lang="en-GB" sz="1200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004047" y="1485900"/>
            <a:ext cx="2620185" cy="647700"/>
          </a:xfrm>
          <a:prstGeom prst="rect">
            <a:avLst/>
          </a:prstGeom>
          <a:solidFill>
            <a:srgbClr val="CE44A0"/>
          </a:solidFill>
          <a:ln w="25400" cap="flat" cmpd="sng" algn="ctr">
            <a:solidFill>
              <a:srgbClr val="CE44A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Stage 2 – Level 5</a:t>
            </a:r>
            <a:endParaRPr lang="en-GB" sz="1400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26539" y="1988840"/>
            <a:ext cx="3533892" cy="4808315"/>
            <a:chOff x="4926539" y="1988840"/>
            <a:chExt cx="3533892" cy="4808315"/>
          </a:xfrm>
        </p:grpSpPr>
        <p:sp>
          <p:nvSpPr>
            <p:cNvPr id="35" name="Right Arrow 34"/>
            <p:cNvSpPr/>
            <p:nvPr/>
          </p:nvSpPr>
          <p:spPr>
            <a:xfrm>
              <a:off x="5656504" y="6076430"/>
              <a:ext cx="1465184" cy="720725"/>
            </a:xfrm>
            <a:prstGeom prst="rightArrow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1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120 Credits</a:t>
              </a:r>
              <a:endParaRPr lang="en-GB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endParaRPr>
            </a:p>
          </p:txBody>
        </p:sp>
        <p:sp>
          <p:nvSpPr>
            <p:cNvPr id="62" name="Left Brace 61"/>
            <p:cNvSpPr/>
            <p:nvPr/>
          </p:nvSpPr>
          <p:spPr>
            <a:xfrm>
              <a:off x="7740352" y="2271358"/>
              <a:ext cx="241300" cy="3549303"/>
            </a:xfrm>
            <a:prstGeom prst="leftBrace">
              <a:avLst/>
            </a:prstGeom>
            <a:noFill/>
            <a:ln w="762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ysClr val="windowText" lastClr="000000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580112" y="2305053"/>
              <a:ext cx="1307145" cy="1184922"/>
              <a:chOff x="5580112" y="2305053"/>
              <a:chExt cx="1307145" cy="118492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580112" y="2327546"/>
                <a:ext cx="1249931" cy="114335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Hydrographic 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survey </a:t>
                </a: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management and charting</a:t>
                </a:r>
                <a:endParaRPr lang="en-GB" sz="1100" b="1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651026" y="2305053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GB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6</a:t>
                </a:r>
                <a:endPara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652120" y="3212976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26539" y="3688846"/>
              <a:ext cx="1307145" cy="1141413"/>
              <a:chOff x="4932040" y="3596273"/>
              <a:chExt cx="1307145" cy="114141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932040" y="3604594"/>
                <a:ext cx="1235137" cy="113309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kern="0" dirty="0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Underwater acoustics and sonar</a:t>
                </a:r>
              </a:p>
              <a:p>
                <a:pPr algn="ctr">
                  <a:defRPr/>
                </a:pPr>
                <a:endPara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004048" y="4460687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004048" y="3596273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GB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5</a:t>
                </a:r>
                <a:endPara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335216" y="3697167"/>
              <a:ext cx="1324041" cy="1141413"/>
              <a:chOff x="6300192" y="3596273"/>
              <a:chExt cx="1324041" cy="114141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300192" y="3596273"/>
                <a:ext cx="1268930" cy="114141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Work-related project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, based </a:t>
                </a: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on IHO 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optional units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389096" y="4460687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71216" y="3596273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GB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7</a:t>
                </a:r>
                <a:endPara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5364088" y="4970008"/>
              <a:ext cx="1989846" cy="1062748"/>
            </a:xfrm>
            <a:prstGeom prst="rect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1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endParaRPr>
            </a:p>
            <a:p>
              <a:pPr algn="ctr">
                <a:defRPr/>
              </a:pPr>
              <a:r>
                <a:rPr lang="en-GB" sz="1100" kern="0" dirty="0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Practical </a:t>
              </a:r>
              <a:r>
                <a: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hydrographic surveying </a:t>
              </a:r>
              <a:r>
                <a:rPr lang="en-GB" sz="1100" kern="0" dirty="0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2</a:t>
              </a:r>
              <a:endParaRPr lang="en-GB" sz="1100" kern="0" dirty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(2 week </a:t>
              </a:r>
              <a:r>
                <a:rPr lang="en-GB" sz="1100" kern="0" dirty="0" err="1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residential+exams</a:t>
              </a:r>
              <a:r>
                <a:rPr lang="en-GB" sz="1100" kern="0" dirty="0" smtClean="0">
                  <a:solidFill>
                    <a:srgbClr val="FFFFFF"/>
                  </a:solidFill>
                  <a:latin typeface="Arial"/>
                  <a:cs typeface="Arial" charset="0"/>
                </a:rPr>
                <a:t>)</a:t>
              </a:r>
              <a:endParaRPr lang="en-GB" sz="1100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90466" y="4970008"/>
              <a:ext cx="889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</a:t>
              </a:r>
              <a:r>
                <a:rPr lang="en-GB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R2</a:t>
              </a:r>
              <a:endParaRPr lang="en-GB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55774" y="5755757"/>
              <a:ext cx="1998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GB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 Credits</a:t>
              </a:r>
              <a:endParaRPr lang="en-GB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308304" y="1988840"/>
              <a:ext cx="1152127" cy="1090264"/>
              <a:chOff x="7464833" y="2305053"/>
              <a:chExt cx="1152127" cy="1090264"/>
            </a:xfrm>
          </p:grpSpPr>
          <p:sp>
            <p:nvSpPr>
              <p:cNvPr id="72" name="7-Point Star 71"/>
              <p:cNvSpPr/>
              <p:nvPr/>
            </p:nvSpPr>
            <p:spPr>
              <a:xfrm>
                <a:off x="7464833" y="2305053"/>
                <a:ext cx="1152127" cy="1090264"/>
              </a:xfrm>
              <a:prstGeom prst="star7">
                <a:avLst/>
              </a:prstGeom>
              <a:solidFill>
                <a:srgbClr val="00B0F0"/>
              </a:solidFill>
              <a:ln w="38100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549728" y="2525075"/>
                <a:ext cx="996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rgbClr val="3B3B3B"/>
                    </a:solidFill>
                    <a:latin typeface="Arial Narrow" pitchFamily="34" charset="0"/>
                  </a:rPr>
                  <a:t>IHO CAT B</a:t>
                </a:r>
              </a:p>
              <a:p>
                <a:pPr algn="ctr"/>
                <a:r>
                  <a:rPr lang="en-GB" sz="1200" b="1" dirty="0" smtClean="0">
                    <a:solidFill>
                      <a:srgbClr val="3B3B3B"/>
                    </a:solidFill>
                    <a:latin typeface="Arial Narrow" pitchFamily="34" charset="0"/>
                  </a:rPr>
                  <a:t>+ </a:t>
                </a:r>
                <a:r>
                  <a:rPr lang="en-GB" sz="1200" b="1" dirty="0" err="1" smtClean="0">
                    <a:solidFill>
                      <a:srgbClr val="3B3B3B"/>
                    </a:solidFill>
                    <a:latin typeface="Arial Narrow" pitchFamily="34" charset="0"/>
                  </a:rPr>
                  <a:t>DipHE</a:t>
                </a:r>
                <a:r>
                  <a:rPr lang="en-GB" sz="1200" b="1" dirty="0" smtClean="0">
                    <a:solidFill>
                      <a:srgbClr val="3B3B3B"/>
                    </a:solidFill>
                    <a:latin typeface="Arial Narrow" pitchFamily="34" charset="0"/>
                  </a:rPr>
                  <a:t> Award</a:t>
                </a: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252700" y="4685285"/>
            <a:ext cx="1071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GB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Credits</a:t>
            </a:r>
            <a:endParaRPr lang="en-GB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926981" y="1196752"/>
            <a:ext cx="1092152" cy="5177510"/>
            <a:chOff x="7926981" y="1196752"/>
            <a:chExt cx="1092152" cy="5177510"/>
          </a:xfrm>
        </p:grpSpPr>
        <p:sp>
          <p:nvSpPr>
            <p:cNvPr id="61" name="Rectangle 60"/>
            <p:cNvSpPr/>
            <p:nvPr/>
          </p:nvSpPr>
          <p:spPr>
            <a:xfrm>
              <a:off x="7962310" y="2406794"/>
              <a:ext cx="1056823" cy="254437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GB" sz="12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MSc dissertation (based on IHO optional units)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8061374" y="5653537"/>
              <a:ext cx="957759" cy="720725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GB" sz="1200" kern="0" dirty="0">
                  <a:solidFill>
                    <a:sysClr val="window" lastClr="FFFFFF"/>
                  </a:solidFill>
                  <a:latin typeface="Arial"/>
                </a:rPr>
                <a:t>60 Credits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35578" y="2437164"/>
              <a:ext cx="60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P6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926981" y="1196752"/>
              <a:ext cx="969541" cy="6477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GB" sz="1200" kern="0" dirty="0">
                  <a:solidFill>
                    <a:sysClr val="window" lastClr="FFFFFF"/>
                  </a:solidFill>
                  <a:latin typeface="Arial"/>
                </a:rPr>
                <a:t>Level 7 MSc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95737" y="1196752"/>
            <a:ext cx="3312366" cy="5189350"/>
            <a:chOff x="2195737" y="1196752"/>
            <a:chExt cx="3312366" cy="5189350"/>
          </a:xfrm>
        </p:grpSpPr>
        <p:sp>
          <p:nvSpPr>
            <p:cNvPr id="41" name="Left Brace 40"/>
            <p:cNvSpPr/>
            <p:nvPr/>
          </p:nvSpPr>
          <p:spPr>
            <a:xfrm>
              <a:off x="4811390" y="1996696"/>
              <a:ext cx="241300" cy="3549303"/>
            </a:xfrm>
            <a:prstGeom prst="leftBrace">
              <a:avLst/>
            </a:prstGeom>
            <a:noFill/>
            <a:ln w="762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ysClr val="windowText" lastClr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1" name="Left Brace 30"/>
            <p:cNvSpPr/>
            <p:nvPr/>
          </p:nvSpPr>
          <p:spPr>
            <a:xfrm>
              <a:off x="2195737" y="1983525"/>
              <a:ext cx="241300" cy="3549303"/>
            </a:xfrm>
            <a:prstGeom prst="leftBrace">
              <a:avLst/>
            </a:prstGeom>
            <a:noFill/>
            <a:ln w="762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ysClr val="windowText" lastClr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46362" y="1196752"/>
              <a:ext cx="2189926" cy="647700"/>
            </a:xfrm>
            <a:prstGeom prst="rect">
              <a:avLst/>
            </a:prstGeom>
            <a:solidFill>
              <a:srgbClr val="CE44A0"/>
            </a:solidFill>
            <a:ln w="25400" cap="flat" cmpd="sng" algn="ctr">
              <a:solidFill>
                <a:srgbClr val="CE44A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Level 7 – PG Cert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761863" y="5665377"/>
              <a:ext cx="1558923" cy="720725"/>
            </a:xfrm>
            <a:prstGeom prst="rightArrow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1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60 Credits</a:t>
              </a:r>
              <a:endParaRPr lang="en-GB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38118" y="3390684"/>
              <a:ext cx="1287026" cy="1173462"/>
              <a:chOff x="3181240" y="2039713"/>
              <a:chExt cx="1287026" cy="117346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81240" y="2039713"/>
                <a:ext cx="1287026" cy="1168161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Advanced hydrographic survey practice</a:t>
                </a:r>
                <a:endPara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194324" y="2039713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P2</a:t>
                </a:r>
                <a:endPara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96034" y="2936176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 Credits</a:t>
                </a:r>
                <a:endParaRPr lang="en-GB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03848" y="2068946"/>
              <a:ext cx="1264418" cy="1172608"/>
              <a:chOff x="3203848" y="3357191"/>
              <a:chExt cx="1264418" cy="11726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203848" y="3357191"/>
                <a:ext cx="1264418" cy="1167849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Earth science for hydrography</a:t>
                </a:r>
              </a:p>
              <a:p>
                <a:pPr algn="ctr">
                  <a:defRPr/>
                </a:pPr>
                <a:endParaRPr lang="en-GB" sz="800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03848" y="3387262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P3</a:t>
                </a:r>
                <a:endPara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00214" y="4252800"/>
                <a:ext cx="10716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 Credits</a:t>
                </a:r>
                <a:endParaRPr lang="en-GB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355976" y="1701007"/>
              <a:ext cx="1152127" cy="1090264"/>
              <a:chOff x="4203706" y="2339316"/>
              <a:chExt cx="1152127" cy="1090264"/>
            </a:xfrm>
          </p:grpSpPr>
          <p:sp>
            <p:nvSpPr>
              <p:cNvPr id="26" name="7-Point Star 25"/>
              <p:cNvSpPr/>
              <p:nvPr/>
            </p:nvSpPr>
            <p:spPr>
              <a:xfrm>
                <a:off x="4203706" y="2339316"/>
                <a:ext cx="1152127" cy="1090264"/>
              </a:xfrm>
              <a:prstGeom prst="star7">
                <a:avLst/>
              </a:prstGeom>
              <a:solidFill>
                <a:srgbClr val="00B0F0"/>
              </a:solidFill>
              <a:ln w="38100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15068" y="2622838"/>
                <a:ext cx="880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err="1" smtClean="0">
                    <a:solidFill>
                      <a:schemeClr val="bg2"/>
                    </a:solidFill>
                    <a:latin typeface="Arial Narrow" pitchFamily="34" charset="0"/>
                  </a:rPr>
                  <a:t>PGCert</a:t>
                </a:r>
                <a:r>
                  <a:rPr lang="en-GB" sz="1400" b="1" dirty="0" smtClean="0">
                    <a:solidFill>
                      <a:schemeClr val="bg2"/>
                    </a:solidFill>
                    <a:latin typeface="Arial Narrow" pitchFamily="34" charset="0"/>
                  </a:rPr>
                  <a:t> Award</a:t>
                </a:r>
                <a:endParaRPr lang="en-GB" sz="1400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61863" y="4674035"/>
              <a:ext cx="2006414" cy="951232"/>
              <a:chOff x="2538118" y="4682175"/>
              <a:chExt cx="2006414" cy="95123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538118" y="4682175"/>
                <a:ext cx="2006414" cy="934953"/>
              </a:xfrm>
              <a:prstGeom prst="rec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 charset="0"/>
                </a:endParaRPr>
              </a:p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Practical 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hydrographic surveying 1</a:t>
                </a:r>
              </a:p>
              <a:p>
                <a:pPr algn="ctr">
                  <a:defRPr/>
                </a:pP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(2 week </a:t>
                </a:r>
                <a:r>
                  <a:rPr lang="en-GB" sz="1100" kern="0" dirty="0" err="1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residential+exams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)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538118" y="4682176"/>
                <a:ext cx="8899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PR1</a:t>
                </a:r>
                <a:endPara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38118" y="5356408"/>
                <a:ext cx="1998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233986" y="1196752"/>
            <a:ext cx="2949832" cy="5200996"/>
            <a:chOff x="5233986" y="1196752"/>
            <a:chExt cx="2949832" cy="5200996"/>
          </a:xfrm>
        </p:grpSpPr>
        <p:sp>
          <p:nvSpPr>
            <p:cNvPr id="35" name="Right Arrow 34"/>
            <p:cNvSpPr/>
            <p:nvPr/>
          </p:nvSpPr>
          <p:spPr>
            <a:xfrm>
              <a:off x="5624515" y="5677023"/>
              <a:ext cx="1465184" cy="720725"/>
            </a:xfrm>
            <a:prstGeom prst="rightArrow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1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60 Credits</a:t>
              </a:r>
              <a:endParaRPr lang="en-GB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33986" y="1196752"/>
              <a:ext cx="2185155" cy="647700"/>
            </a:xfrm>
            <a:prstGeom prst="rect">
              <a:avLst/>
            </a:prstGeom>
            <a:solidFill>
              <a:srgbClr val="CE44A0"/>
            </a:solidFill>
            <a:ln w="25400" cap="flat" cmpd="sng" algn="ctr">
              <a:solidFill>
                <a:srgbClr val="CE44A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Level 7 – PG Dip</a:t>
              </a:r>
            </a:p>
          </p:txBody>
        </p:sp>
        <p:sp>
          <p:nvSpPr>
            <p:cNvPr id="62" name="Left Brace 61"/>
            <p:cNvSpPr/>
            <p:nvPr/>
          </p:nvSpPr>
          <p:spPr>
            <a:xfrm>
              <a:off x="7463739" y="1992472"/>
              <a:ext cx="241300" cy="3549303"/>
            </a:xfrm>
            <a:prstGeom prst="leftBrace">
              <a:avLst/>
            </a:prstGeom>
            <a:noFill/>
            <a:ln w="762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>
                <a:solidFill>
                  <a:sysClr val="windowText" lastClr="000000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96426" y="2098199"/>
              <a:ext cx="1249931" cy="1144286"/>
              <a:chOff x="5677163" y="2089725"/>
              <a:chExt cx="1249931" cy="114428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77163" y="2089725"/>
                <a:ext cx="1249931" cy="114335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Advanced techniques in hydrography</a:t>
                </a:r>
                <a:endParaRPr lang="en-GB" sz="1100" b="1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677163" y="2092723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P5</a:t>
                </a:r>
                <a:endPara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691957" y="2957012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 Credits</a:t>
                </a:r>
                <a:endParaRPr lang="en-GB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279080" y="3418299"/>
              <a:ext cx="1307145" cy="1141413"/>
              <a:chOff x="5256443" y="3383627"/>
              <a:chExt cx="1307145" cy="114141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256443" y="3391948"/>
                <a:ext cx="1235137" cy="113309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Advanced underwater acoustics</a:t>
                </a:r>
                <a:endPara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28451" y="4248041"/>
                <a:ext cx="12351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 Credits</a:t>
                </a:r>
                <a:endParaRPr lang="en-GB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328451" y="3383627"/>
                <a:ext cx="609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P4</a:t>
                </a:r>
                <a:endPara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031691" y="1709954"/>
              <a:ext cx="1152127" cy="1090264"/>
              <a:chOff x="7464833" y="2305053"/>
              <a:chExt cx="1152127" cy="1090264"/>
            </a:xfrm>
          </p:grpSpPr>
          <p:sp>
            <p:nvSpPr>
              <p:cNvPr id="72" name="7-Point Star 71"/>
              <p:cNvSpPr/>
              <p:nvPr/>
            </p:nvSpPr>
            <p:spPr>
              <a:xfrm>
                <a:off x="7464833" y="2305053"/>
                <a:ext cx="1152127" cy="1090264"/>
              </a:xfrm>
              <a:prstGeom prst="star7">
                <a:avLst/>
              </a:prstGeom>
              <a:solidFill>
                <a:srgbClr val="00B0F0"/>
              </a:solidFill>
              <a:ln w="38100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549728" y="2525075"/>
                <a:ext cx="9962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2"/>
                    </a:solidFill>
                    <a:latin typeface="Arial Narrow" pitchFamily="34" charset="0"/>
                  </a:rPr>
                  <a:t>IHO CAT A</a:t>
                </a:r>
              </a:p>
              <a:p>
                <a:pPr algn="ctr"/>
                <a:r>
                  <a:rPr lang="en-GB" sz="1400" b="1" dirty="0" smtClean="0">
                    <a:solidFill>
                      <a:schemeClr val="bg2"/>
                    </a:solidFill>
                    <a:latin typeface="Arial Narrow" pitchFamily="34" charset="0"/>
                  </a:rPr>
                  <a:t>+ </a:t>
                </a:r>
                <a:r>
                  <a:rPr lang="en-GB" sz="1400" b="1" dirty="0" err="1" smtClean="0">
                    <a:solidFill>
                      <a:schemeClr val="bg2"/>
                    </a:solidFill>
                    <a:latin typeface="Arial Narrow" pitchFamily="34" charset="0"/>
                  </a:rPr>
                  <a:t>PGDip</a:t>
                </a:r>
                <a:r>
                  <a:rPr lang="en-GB" sz="1400" b="1" dirty="0" smtClean="0">
                    <a:solidFill>
                      <a:schemeClr val="bg2"/>
                    </a:solidFill>
                    <a:latin typeface="Arial Narrow" pitchFamily="34" charset="0"/>
                  </a:rPr>
                  <a:t> Award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20981" y="4672355"/>
              <a:ext cx="1998160" cy="938312"/>
              <a:chOff x="5851054" y="4663539"/>
              <a:chExt cx="1998160" cy="93831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859368" y="4663539"/>
                <a:ext cx="1989846" cy="934953"/>
              </a:xfrm>
              <a:prstGeom prst="rect">
                <a:avLst/>
              </a:prstGeom>
              <a:solidFill>
                <a:srgbClr val="1F497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 charset="0"/>
                </a:endParaRPr>
              </a:p>
              <a:p>
                <a:pPr algn="ctr">
                  <a:defRPr/>
                </a:pP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Practical 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hydrographic surveying </a:t>
                </a:r>
                <a:r>
                  <a:rPr lang="en-GB" sz="1100" kern="0" dirty="0" smtClean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2</a:t>
                </a:r>
                <a:endParaRPr lang="en-GB" sz="1100" kern="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en-GB" sz="1100" kern="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(2 week </a:t>
                </a:r>
                <a:r>
                  <a:rPr lang="en-GB" sz="1100" kern="0" dirty="0" err="1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residential+exams</a:t>
                </a:r>
                <a:r>
                  <a:rPr lang="en-GB" sz="11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)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885746" y="4663540"/>
                <a:ext cx="8899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PR2</a:t>
                </a:r>
                <a:endPara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851054" y="5324852"/>
                <a:ext cx="1998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 Credits</a:t>
                </a:r>
                <a:endPara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98375" y="0"/>
            <a:ext cx="8003231" cy="1143000"/>
          </a:xfrm>
        </p:spPr>
        <p:txBody>
          <a:bodyPr vert="horz" lIns="45720" rIns="45720" anchor="ctr">
            <a:normAutofit/>
          </a:bodyPr>
          <a:lstStyle/>
          <a:p>
            <a:r>
              <a:rPr lang="en-GB" sz="3200" dirty="0" smtClean="0"/>
              <a:t>PGDip Hydrography </a:t>
            </a:r>
            <a:r>
              <a:rPr lang="en-GB" sz="3200" dirty="0"/>
              <a:t>for Professionals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1640" y="3717032"/>
            <a:ext cx="1223337" cy="314096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GB" sz="1100" kern="0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en-GB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Progression from </a:t>
            </a:r>
            <a:r>
              <a:rPr lang="en-GB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CAT </a:t>
            </a:r>
            <a:r>
              <a:rPr lang="en-GB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GB" sz="1100" kern="0" dirty="0" smtClean="0">
              <a:solidFill>
                <a:sysClr val="window" lastClr="FFFFFF"/>
              </a:solidFill>
              <a:latin typeface="Arial Narrow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11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At least 5 years’ professional experience working in industry and submission of a portfolio of evidence, or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11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Completion of Level 6 through full time or part time study outside the HA </a:t>
            </a:r>
            <a:endParaRPr lang="en-GB" sz="1100" kern="0" dirty="0">
              <a:solidFill>
                <a:sysClr val="window" lastClr="FFFFFF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840" y="1124745"/>
            <a:ext cx="1235137" cy="2520279"/>
            <a:chOff x="89840" y="1052737"/>
            <a:chExt cx="1235137" cy="2520279"/>
          </a:xfrm>
        </p:grpSpPr>
        <p:sp>
          <p:nvSpPr>
            <p:cNvPr id="29" name="Rectangle 28"/>
            <p:cNvSpPr/>
            <p:nvPr/>
          </p:nvSpPr>
          <p:spPr>
            <a:xfrm>
              <a:off x="101640" y="1052737"/>
              <a:ext cx="1223337" cy="248841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t"/>
            <a:lstStyle/>
            <a:p>
              <a:pPr algn="ctr">
                <a:defRPr/>
              </a:pPr>
              <a:r>
                <a:rPr lang="en-GB" sz="14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Direct Entry</a:t>
              </a:r>
            </a:p>
            <a:p>
              <a:pPr algn="ctr">
                <a:defRPr/>
              </a:pPr>
              <a:endParaRPr lang="en-GB" sz="1100" kern="0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1100" kern="0" dirty="0" smtClean="0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Hold an appropriate undergraduate degree and relevant experience.  Must</a:t>
              </a:r>
              <a:endParaRPr lang="en-GB" sz="1100" kern="0" dirty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1100" kern="0" dirty="0" smtClean="0">
                  <a:solidFill>
                    <a:sysClr val="window" lastClr="FFFFFF"/>
                  </a:solidFill>
                  <a:latin typeface="Arial Narrow" pitchFamily="34" charset="0"/>
                </a:rPr>
                <a:t>Complete mandatory </a:t>
              </a:r>
              <a:r>
                <a:rPr lang="en-GB" sz="1100" kern="0" dirty="0">
                  <a:solidFill>
                    <a:sysClr val="window" lastClr="FFFFFF"/>
                  </a:solidFill>
                  <a:latin typeface="Arial Narrow" pitchFamily="34" charset="0"/>
                </a:rPr>
                <a:t>introductory module</a:t>
              </a:r>
            </a:p>
            <a:p>
              <a:pPr algn="ctr">
                <a:defRPr/>
              </a:pPr>
              <a:r>
                <a:rPr lang="en-GB" sz="1100" kern="0" dirty="0">
                  <a:solidFill>
                    <a:sysClr val="window" lastClr="FFFFFF"/>
                  </a:solidFill>
                  <a:latin typeface="Arial Narrow" pitchFamily="34" charset="0"/>
                </a:rPr>
                <a:t>'An Introduction to Hydrography and the Marine Environment'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840" y="3311406"/>
              <a:ext cx="1235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 Credits L4</a:t>
              </a:r>
              <a:endPara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Left Brace 75"/>
          <p:cNvSpPr/>
          <p:nvPr/>
        </p:nvSpPr>
        <p:spPr>
          <a:xfrm rot="10800000">
            <a:off x="1394987" y="1988840"/>
            <a:ext cx="241300" cy="3549303"/>
          </a:xfrm>
          <a:prstGeom prst="leftBrace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kern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44521" y="1701007"/>
            <a:ext cx="307199" cy="418332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algn="ctr">
              <a:defRPr/>
            </a:pPr>
            <a:r>
              <a:rPr lang="en-GB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Review and approval  by course team </a:t>
            </a:r>
            <a:endParaRPr lang="en-GB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954241" cy="3568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699010"/>
            <a:ext cx="89289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Dr Richard Thain 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</a:rPr>
              <a:t>Project Manager, The Hydrographic </a:t>
            </a:r>
            <a:r>
              <a:rPr lang="en-GB" sz="2800" dirty="0" smtClean="0">
                <a:solidFill>
                  <a:schemeClr val="accent1"/>
                </a:solidFill>
              </a:rPr>
              <a:t>Academy</a:t>
            </a:r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Plymouth University</a:t>
            </a:r>
            <a:endParaRPr lang="en-GB" sz="2800" dirty="0">
              <a:solidFill>
                <a:schemeClr val="accent1"/>
              </a:solidFill>
            </a:endParaRPr>
          </a:p>
          <a:p>
            <a:pPr algn="ctr"/>
            <a:endParaRPr lang="en-GB" sz="2800" dirty="0" smtClean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902">
        <p14:ripple/>
      </p:transition>
    </mc:Choice>
    <mc:Fallback xmlns="">
      <p:transition spd="slow" advTm="64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635500" y="3657602"/>
            <a:ext cx="4419601" cy="2565399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3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2"/>
              </a:buClr>
              <a:buSzPct val="85000"/>
              <a:buFontTx/>
              <a:buBlip>
                <a:blip r:embed="rId2"/>
              </a:buBlip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3"/>
              </a:buClr>
              <a:buSzPct val="90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4"/>
              </a:buClr>
              <a:buSzPct val="75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</a:pPr>
            <a:endParaRPr lang="en-GB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32" y="355324"/>
            <a:ext cx="2048964" cy="138031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17729" y="1816920"/>
            <a:ext cx="6221171" cy="1170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3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2"/>
              </a:buClr>
              <a:buSzPct val="85000"/>
              <a:buFontTx/>
              <a:buBlip>
                <a:blip r:embed="rId2"/>
              </a:buBlip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3"/>
              </a:buClr>
              <a:buSzPct val="90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4"/>
              </a:buClr>
              <a:buSzPct val="75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</a:pPr>
            <a:r>
              <a:rPr lang="en-GB" sz="2200" dirty="0" smtClean="0">
                <a:solidFill>
                  <a:prstClr val="white"/>
                </a:solidFill>
              </a:rPr>
              <a:t>Workforce development through distance learning for the oil and gas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32" y="1962993"/>
            <a:ext cx="2048964" cy="138031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17728" y="2834794"/>
            <a:ext cx="6221171" cy="117027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3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2"/>
              </a:buClr>
              <a:buSzPct val="85000"/>
              <a:buFontTx/>
              <a:buBlip>
                <a:blip r:embed="rId2"/>
              </a:buBlip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3"/>
              </a:buClr>
              <a:buSzPct val="90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4"/>
              </a:buClr>
              <a:buSzPct val="75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</a:pPr>
            <a:r>
              <a:rPr lang="en-GB" sz="2200" dirty="0" smtClean="0">
                <a:solidFill>
                  <a:prstClr val="white"/>
                </a:solidFill>
              </a:rPr>
              <a:t>Flexible </a:t>
            </a:r>
            <a:r>
              <a:rPr lang="en-GB" sz="2200" dirty="0">
                <a:solidFill>
                  <a:prstClr val="white"/>
                </a:solidFill>
              </a:rPr>
              <a:t>learning that fits around working patterns and </a:t>
            </a:r>
            <a:r>
              <a:rPr lang="en-GB" sz="2200" dirty="0" smtClean="0">
                <a:solidFill>
                  <a:prstClr val="white"/>
                </a:solidFill>
              </a:rPr>
              <a:t>location</a:t>
            </a:r>
          </a:p>
          <a:p>
            <a:pPr>
              <a:buClr>
                <a:srgbClr val="00CCFF"/>
              </a:buClr>
            </a:pPr>
            <a:r>
              <a:rPr lang="en-GB" sz="2200" dirty="0" smtClean="0">
                <a:solidFill>
                  <a:prstClr val="white"/>
                </a:solidFill>
              </a:rPr>
              <a:t>University </a:t>
            </a:r>
            <a:r>
              <a:rPr lang="en-GB" sz="2200" dirty="0">
                <a:solidFill>
                  <a:prstClr val="white"/>
                </a:solidFill>
              </a:rPr>
              <a:t>level qualifications and professional body recognition</a:t>
            </a:r>
          </a:p>
          <a:p>
            <a:pPr>
              <a:buClr>
                <a:srgbClr val="00CCFF"/>
              </a:buClr>
            </a:pPr>
            <a:r>
              <a:rPr lang="en-GB" sz="2200" dirty="0" smtClean="0">
                <a:solidFill>
                  <a:prstClr val="white"/>
                </a:solidFill>
              </a:rPr>
              <a:t>Individual </a:t>
            </a:r>
            <a:r>
              <a:rPr lang="en-GB" sz="2200" dirty="0">
                <a:solidFill>
                  <a:prstClr val="white"/>
                </a:solidFill>
              </a:rPr>
              <a:t>CPD modules, undergraduate and postgraduate </a:t>
            </a:r>
            <a:r>
              <a:rPr lang="en-GB" sz="2200" dirty="0" smtClean="0">
                <a:solidFill>
                  <a:prstClr val="white"/>
                </a:solidFill>
              </a:rPr>
              <a:t>qualifications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32" y="3572689"/>
            <a:ext cx="2048964" cy="1380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64" y="5167658"/>
            <a:ext cx="2095500" cy="13879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2660"/>
            <a:ext cx="2390775" cy="14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635500" y="3657602"/>
            <a:ext cx="4419601" cy="2565399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3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1"/>
              </a:buClr>
              <a:buSzPct val="90000"/>
              <a:buFontTx/>
              <a:buBlip>
                <a:blip r:embed="rId2"/>
              </a:buBlip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2"/>
              </a:buClr>
              <a:buSzPct val="85000"/>
              <a:buFontTx/>
              <a:buBlip>
                <a:blip r:embed="rId2"/>
              </a:buBlip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3"/>
              </a:buClr>
              <a:buSzPct val="90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lnSpc>
                <a:spcPct val="125000"/>
              </a:lnSpc>
              <a:spcBef>
                <a:spcPct val="20000"/>
              </a:spcBef>
              <a:spcAft>
                <a:spcPts val="750"/>
              </a:spcAft>
              <a:buClr>
                <a:schemeClr val="accent4"/>
              </a:buClr>
              <a:buSzPct val="75000"/>
              <a:buFontTx/>
              <a:buBlip>
                <a:blip r:embed="rId2"/>
              </a:buBlip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</a:pPr>
            <a:endParaRPr lang="en-GB" sz="2400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1572" y="355324"/>
            <a:ext cx="8669424" cy="6120434"/>
            <a:chOff x="201572" y="355324"/>
            <a:chExt cx="8669424" cy="61204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2032" y="355324"/>
              <a:ext cx="2048964" cy="1380312"/>
            </a:xfrm>
            <a:prstGeom prst="rect">
              <a:avLst/>
            </a:prstGeom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201572" y="1735636"/>
              <a:ext cx="6221171" cy="4740122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420624" indent="-384048" algn="l" rtl="0" eaLnBrk="1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750"/>
                </a:spcAft>
                <a:buClr>
                  <a:schemeClr val="accent1"/>
                </a:buClr>
                <a:buSzPct val="90000"/>
                <a:buFontTx/>
                <a:buBlip>
                  <a:blip r:embed="rId2"/>
                </a:buBlip>
                <a:defRPr kumimoji="0" sz="3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2376" indent="-274320" algn="l" rtl="0" eaLnBrk="1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750"/>
                </a:spcAft>
                <a:buClr>
                  <a:schemeClr val="accent1"/>
                </a:buClr>
                <a:buSzPct val="90000"/>
                <a:buFontTx/>
                <a:buBlip>
                  <a:blip r:embed="rId2"/>
                </a:buBlip>
                <a:defRPr kumimoji="0" sz="2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56032" algn="l" rtl="0" eaLnBrk="1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750"/>
                </a:spcAft>
                <a:buClr>
                  <a:schemeClr val="accent2"/>
                </a:buClr>
                <a:buSzPct val="85000"/>
                <a:buFontTx/>
                <a:buBlip>
                  <a:blip r:embed="rId2"/>
                </a:buBlip>
                <a:defRPr kumimoji="0"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37744" algn="l" rtl="0" eaLnBrk="1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750"/>
                </a:spcAft>
                <a:buClr>
                  <a:schemeClr val="accent3"/>
                </a:buClr>
                <a:buSzPct val="90000"/>
                <a:buFontTx/>
                <a:buBlip>
                  <a:blip r:embed="rId2"/>
                </a:buBlip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90472" indent="-182880" algn="l" rtl="0" eaLnBrk="1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750"/>
                </a:spcAft>
                <a:buClr>
                  <a:schemeClr val="accent4"/>
                </a:buClr>
                <a:buSzPct val="75000"/>
                <a:buFontTx/>
                <a:buBlip>
                  <a:blip r:embed="rId2"/>
                </a:buBlip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078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9696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17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CCFF"/>
                </a:buClr>
              </a:pPr>
              <a:r>
                <a:rPr lang="en-GB" sz="2600" dirty="0" smtClean="0">
                  <a:solidFill>
                    <a:prstClr val="white"/>
                  </a:solidFill>
                </a:rPr>
                <a:t>Market research</a:t>
              </a:r>
            </a:p>
            <a:p>
              <a:pPr>
                <a:buClr>
                  <a:srgbClr val="00CCFF"/>
                </a:buClr>
              </a:pPr>
              <a:r>
                <a:rPr lang="en-GB" sz="2600" dirty="0" smtClean="0">
                  <a:solidFill>
                    <a:prstClr val="white"/>
                  </a:solidFill>
                </a:rPr>
                <a:t>Trial group of students</a:t>
              </a:r>
            </a:p>
            <a:p>
              <a:pPr>
                <a:buClr>
                  <a:srgbClr val="00CCFF"/>
                </a:buClr>
              </a:pPr>
              <a:r>
                <a:rPr lang="en-GB" sz="2600" dirty="0" smtClean="0">
                  <a:solidFill>
                    <a:prstClr val="white"/>
                  </a:solidFill>
                </a:rPr>
                <a:t>Lessons learned</a:t>
              </a:r>
            </a:p>
            <a:p>
              <a:pPr lvl="1">
                <a:buClr>
                  <a:srgbClr val="00CCFF"/>
                </a:buClr>
              </a:pPr>
              <a:r>
                <a:rPr lang="en-GB" sz="2200" dirty="0" smtClean="0">
                  <a:solidFill>
                    <a:prstClr val="white"/>
                  </a:solidFill>
                </a:rPr>
                <a:t>The student experience</a:t>
              </a:r>
            </a:p>
            <a:p>
              <a:pPr lvl="1">
                <a:buClr>
                  <a:srgbClr val="00CCFF"/>
                </a:buClr>
              </a:pPr>
              <a:r>
                <a:rPr lang="en-GB" sz="2200" dirty="0" smtClean="0">
                  <a:solidFill>
                    <a:prstClr val="white"/>
                  </a:solidFill>
                </a:rPr>
                <a:t>The Fugro experience</a:t>
              </a:r>
            </a:p>
            <a:p>
              <a:pPr lvl="1">
                <a:buClr>
                  <a:srgbClr val="00CCFF"/>
                </a:buClr>
              </a:pPr>
              <a:r>
                <a:rPr lang="en-GB" sz="2200" dirty="0" smtClean="0">
                  <a:solidFill>
                    <a:prstClr val="white"/>
                  </a:solidFill>
                </a:rPr>
                <a:t>The Plymouth University experience</a:t>
              </a:r>
            </a:p>
            <a:p>
              <a:pPr>
                <a:buClr>
                  <a:srgbClr val="00CCFF"/>
                </a:buClr>
              </a:pPr>
              <a:r>
                <a:rPr lang="en-GB" sz="2600" dirty="0" smtClean="0">
                  <a:solidFill>
                    <a:prstClr val="white"/>
                  </a:solidFill>
                </a:rPr>
                <a:t>Feedback and questions</a:t>
              </a:r>
            </a:p>
            <a:p>
              <a:pPr>
                <a:buClr>
                  <a:srgbClr val="00CCFF"/>
                </a:buClr>
              </a:pPr>
              <a:endParaRPr lang="en-GB" sz="2600" dirty="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32" y="1962993"/>
            <a:ext cx="2048964" cy="1380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32" y="3572689"/>
            <a:ext cx="2048964" cy="1380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64" y="5167658"/>
            <a:ext cx="2095500" cy="13879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2660"/>
            <a:ext cx="2390775" cy="14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525963"/>
          </a:xfrm>
        </p:spPr>
        <p:txBody>
          <a:bodyPr/>
          <a:lstStyle/>
          <a:p>
            <a:r>
              <a:rPr lang="en-GB" dirty="0" smtClean="0"/>
              <a:t>Data collection methods</a:t>
            </a:r>
          </a:p>
          <a:p>
            <a:pPr lvl="1"/>
            <a:r>
              <a:rPr lang="en-GB" dirty="0" smtClean="0"/>
              <a:t>Industrial partner</a:t>
            </a:r>
          </a:p>
          <a:p>
            <a:pPr lvl="1"/>
            <a:r>
              <a:rPr lang="en-GB" dirty="0" smtClean="0"/>
              <a:t>Register interest</a:t>
            </a:r>
          </a:p>
          <a:p>
            <a:pPr lvl="1"/>
            <a:r>
              <a:rPr lang="en-GB" dirty="0" smtClean="0"/>
              <a:t>Conferences</a:t>
            </a:r>
          </a:p>
          <a:p>
            <a:pPr lvl="1"/>
            <a:r>
              <a:rPr lang="en-GB" dirty="0" smtClean="0"/>
              <a:t>Group of trial students</a:t>
            </a:r>
          </a:p>
          <a:p>
            <a:pPr lvl="1"/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"/>
          <a:stretch/>
        </p:blipFill>
        <p:spPr>
          <a:xfrm>
            <a:off x="6235646" y="3140968"/>
            <a:ext cx="2640968" cy="3317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4624" y="1124744"/>
            <a:ext cx="2640969" cy="14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www.plymouth.ac.uk/hydro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06" y="1484783"/>
            <a:ext cx="4862989" cy="50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www.plymouth.ac.uk/hydro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268760"/>
            <a:ext cx="7092280" cy="52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Graph of registered interest*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1" y="1268760"/>
            <a:ext cx="80640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555703" y="3280010"/>
            <a:ext cx="1575792" cy="2453245"/>
            <a:chOff x="4555703" y="3280010"/>
            <a:chExt cx="1575792" cy="245324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4088" y="3700482"/>
              <a:ext cx="0" cy="203277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603812" y="3280010"/>
              <a:ext cx="1512168" cy="4128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5703" y="3284984"/>
              <a:ext cx="157579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FF0000"/>
                  </a:solidFill>
                </a:rPr>
                <a:t>Oceanology International 2012</a:t>
              </a:r>
              <a:endParaRPr lang="en-GB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16216" y="638132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*All registrations as of 23/05/12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56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"/>
</p:tagLst>
</file>

<file path=ppt/theme/theme1.xml><?xml version="1.0" encoding="utf-8"?>
<a:theme xmlns:a="http://schemas.openxmlformats.org/drawingml/2006/main" name="Presentation_Dean_template_in_Mohive_format">
  <a:themeElements>
    <a:clrScheme name="HA Them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CCFF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ill Sans M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ydrographic Academy">
  <a:themeElements>
    <a:clrScheme name="HA Them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CCFF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ill Sans M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ydrographic Academy">
  <a:themeElements>
    <a:clrScheme name="HA Them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CCFF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ill Sans M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(4:3)</PresentationFormat>
  <Paragraphs>188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Presentation_Dean_template_in_Mohive_format</vt:lpstr>
      <vt:lpstr>2_Office Theme</vt:lpstr>
      <vt:lpstr>1_Office Theme</vt:lpstr>
      <vt:lpstr>Hydrographic Academy</vt:lpstr>
      <vt:lpstr>1_Hydrographic Academy</vt:lpstr>
      <vt:lpstr>PowerPoint Presentation</vt:lpstr>
      <vt:lpstr>Project partners</vt:lpstr>
      <vt:lpstr>PowerPoint Presentation</vt:lpstr>
      <vt:lpstr>PowerPoint Presentation</vt:lpstr>
      <vt:lpstr>PowerPoint Presentation</vt:lpstr>
      <vt:lpstr>Market research</vt:lpstr>
      <vt:lpstr>www.plymouth.ac.uk/hydro</vt:lpstr>
      <vt:lpstr>www.plymouth.ac.uk/hydro</vt:lpstr>
      <vt:lpstr>Graph of registered interest*</vt:lpstr>
      <vt:lpstr>Preferred progression route of prospective students*</vt:lpstr>
      <vt:lpstr>PowerPoint Presentation</vt:lpstr>
      <vt:lpstr>PowerPoint Presentation</vt:lpstr>
      <vt:lpstr>The student experience</vt:lpstr>
      <vt:lpstr>The student experience</vt:lpstr>
      <vt:lpstr>The student experience</vt:lpstr>
      <vt:lpstr>The student experience</vt:lpstr>
      <vt:lpstr>The student experience</vt:lpstr>
      <vt:lpstr>Recruitment, timeline and numbers</vt:lpstr>
      <vt:lpstr>Lessons learned</vt:lpstr>
      <vt:lpstr>The student experience – a STEM success story</vt:lpstr>
      <vt:lpstr>The student experience – a STEM success story</vt:lpstr>
      <vt:lpstr>The student experience – a STEM success story</vt:lpstr>
      <vt:lpstr>PowerPoint Presentation</vt:lpstr>
      <vt:lpstr>PowerPoint Presentation</vt:lpstr>
      <vt:lpstr>DipHE Hydrography for Professionals</vt:lpstr>
      <vt:lpstr>PGDip Hydrography for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2012-06-12T17:29:55Z</dcterms:created>
  <dcterms:modified xsi:type="dcterms:W3CDTF">2012-06-15T14:32:13Z</dcterms:modified>
</cp:coreProperties>
</file>