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4"/>
  </p:notesMasterIdLst>
  <p:handoutMasterIdLst>
    <p:handoutMasterId r:id="rId15"/>
  </p:handoutMasterIdLst>
  <p:sldIdLst>
    <p:sldId id="256" r:id="rId2"/>
    <p:sldId id="257" r:id="rId3"/>
    <p:sldId id="282" r:id="rId4"/>
    <p:sldId id="279" r:id="rId5"/>
    <p:sldId id="283" r:id="rId6"/>
    <p:sldId id="263" r:id="rId7"/>
    <p:sldId id="264" r:id="rId8"/>
    <p:sldId id="265" r:id="rId9"/>
    <p:sldId id="281" r:id="rId10"/>
    <p:sldId id="267" r:id="rId11"/>
    <p:sldId id="270" r:id="rId12"/>
    <p:sldId id="271" r:id="rId1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3" d="100"/>
          <a:sy n="83" d="100"/>
        </p:scale>
        <p:origin x="-1374" y="222"/>
      </p:cViewPr>
      <p:guideLst>
        <p:guide orient="horz" pos="2880"/>
        <p:guide pos="2160"/>
      </p:guideLst>
    </p:cSldViewPr>
  </p:slideViewPr>
  <p:notesTextViewPr>
    <p:cViewPr>
      <p:scale>
        <a:sx n="100" d="100"/>
        <a:sy n="100" d="100"/>
      </p:scale>
      <p:origin x="0" y="0"/>
    </p:cViewPr>
  </p:notesTextViewPr>
  <p:notesViewPr>
    <p:cSldViewPr>
      <p:cViewPr varScale="1">
        <p:scale>
          <a:sx n="60" d="100"/>
          <a:sy n="60" d="100"/>
        </p:scale>
        <p:origin x="-2490"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DF861A-542F-4B65-A5D6-03FA349DBBC9}" type="datetimeFigureOut">
              <a:rPr lang="en-US" smtClean="0"/>
              <a:pPr/>
              <a:t>2/24/2012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121049-3E3B-4CAB-BB1D-E3959ECF6535}" type="slidenum">
              <a:rPr lang="en-US" smtClean="0"/>
              <a:pPr/>
              <a:t>‹#›</a:t>
            </a:fld>
            <a:endParaRPr lang="en-US"/>
          </a:p>
        </p:txBody>
      </p:sp>
    </p:spTree>
    <p:extLst>
      <p:ext uri="{BB962C8B-B14F-4D97-AF65-F5344CB8AC3E}">
        <p14:creationId xmlns:p14="http://schemas.microsoft.com/office/powerpoint/2010/main" val="5383350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035C6C-58C3-4BCB-92CA-DC97C164C385}" type="datetimeFigureOut">
              <a:rPr lang="en-US" smtClean="0"/>
              <a:pPr/>
              <a:t>2/24/2012</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536263-882B-423E-886C-25DDBB9AC7B2}" type="slidenum">
              <a:rPr lang="en-US" smtClean="0"/>
              <a:pPr/>
              <a:t>‹#›</a:t>
            </a:fld>
            <a:endParaRPr lang="en-US"/>
          </a:p>
        </p:txBody>
      </p:sp>
    </p:spTree>
    <p:extLst>
      <p:ext uri="{BB962C8B-B14F-4D97-AF65-F5344CB8AC3E}">
        <p14:creationId xmlns:p14="http://schemas.microsoft.com/office/powerpoint/2010/main" val="2146103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36263-882B-423E-886C-25DDBB9AC7B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36263-882B-423E-886C-25DDBB9AC7B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36263-882B-423E-886C-25DDBB9AC7B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36263-882B-423E-886C-25DDBB9AC7B2}"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GB" dirty="0" smtClean="0">
              <a:solidFill>
                <a:srgbClr val="FF0000"/>
              </a:solidFill>
            </a:endParaRPr>
          </a:p>
        </p:txBody>
      </p:sp>
      <p:sp>
        <p:nvSpPr>
          <p:cNvPr id="4" name="Slide Number Placeholder 3"/>
          <p:cNvSpPr>
            <a:spLocks noGrp="1"/>
          </p:cNvSpPr>
          <p:nvPr>
            <p:ph type="sldNum" sz="quarter" idx="10"/>
          </p:nvPr>
        </p:nvSpPr>
        <p:spPr/>
        <p:txBody>
          <a:bodyPr/>
          <a:lstStyle/>
          <a:p>
            <a:fld id="{82536263-882B-423E-886C-25DDBB9AC7B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Burr</a:t>
            </a:r>
            <a:r>
              <a:rPr lang="en-GB" baseline="0" dirty="0" smtClean="0"/>
              <a:t> under my saddle when told to send subsequent students to placements I knew were poor.</a:t>
            </a:r>
            <a:endParaRPr lang="en-US" dirty="0"/>
          </a:p>
        </p:txBody>
      </p:sp>
      <p:sp>
        <p:nvSpPr>
          <p:cNvPr id="4" name="Slide Number Placeholder 3"/>
          <p:cNvSpPr>
            <a:spLocks noGrp="1"/>
          </p:cNvSpPr>
          <p:nvPr>
            <p:ph type="sldNum" sz="quarter" idx="10"/>
          </p:nvPr>
        </p:nvSpPr>
        <p:spPr/>
        <p:txBody>
          <a:bodyPr/>
          <a:lstStyle/>
          <a:p>
            <a:fld id="{82536263-882B-423E-886C-25DDBB9AC7B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36263-882B-423E-886C-25DDBB9AC7B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IMPORTANT POINT: with employers,</a:t>
            </a:r>
            <a:r>
              <a:rPr lang="en-GB" baseline="0" dirty="0" smtClean="0"/>
              <a:t> you can ask about the placement and they understand why you are asking.  no problem.</a:t>
            </a:r>
          </a:p>
          <a:p>
            <a:r>
              <a:rPr lang="en-GB" baseline="0" dirty="0" smtClean="0"/>
              <a:t>with students, if you ask directly you often get funny answers.  </a:t>
            </a:r>
            <a:r>
              <a:rPr lang="en-GB" baseline="0" dirty="0" err="1" smtClean="0"/>
              <a:t>i</a:t>
            </a:r>
            <a:r>
              <a:rPr lang="en-GB" baseline="0" dirty="0" smtClean="0"/>
              <a:t> think it’s because they try to second-guess why you’re asking and try to give you the answers they think you want to hear.  end up not getting the real insight you need for proper evaluation.  hence ask open questions [how’s it going? what do you think/feel about …?] or, even better, enter into dialogue with them.  better info, rich and varied, but tricky to analyse.</a:t>
            </a:r>
          </a:p>
          <a:p>
            <a:endParaRPr lang="en-US" u="sng" dirty="0"/>
          </a:p>
        </p:txBody>
      </p:sp>
      <p:sp>
        <p:nvSpPr>
          <p:cNvPr id="4" name="Slide Number Placeholder 3"/>
          <p:cNvSpPr>
            <a:spLocks noGrp="1"/>
          </p:cNvSpPr>
          <p:nvPr>
            <p:ph type="sldNum" sz="quarter" idx="10"/>
          </p:nvPr>
        </p:nvSpPr>
        <p:spPr/>
        <p:txBody>
          <a:bodyPr/>
          <a:lstStyle/>
          <a:p>
            <a:fld id="{82536263-882B-423E-886C-25DDBB9AC7B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GB" dirty="0" smtClean="0"/>
          </a:p>
        </p:txBody>
      </p:sp>
      <p:sp>
        <p:nvSpPr>
          <p:cNvPr id="4" name="Slide Number Placeholder 3"/>
          <p:cNvSpPr>
            <a:spLocks noGrp="1"/>
          </p:cNvSpPr>
          <p:nvPr>
            <p:ph type="sldNum" sz="quarter" idx="10"/>
          </p:nvPr>
        </p:nvSpPr>
        <p:spPr/>
        <p:txBody>
          <a:bodyPr/>
          <a:lstStyle/>
          <a:p>
            <a:fld id="{82536263-882B-423E-886C-25DDBB9AC7B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536263-882B-423E-886C-25DDBB9AC7B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82536263-882B-423E-886C-25DDBB9AC7B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536263-882B-423E-886C-25DDBB9AC7B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2"/>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341804-92A2-456D-B191-3655CD59D99B}" type="datetimeFigureOut">
              <a:rPr lang="en-US" smtClean="0"/>
              <a:pPr/>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341804-92A2-456D-B191-3655CD59D99B}" type="datetimeFigureOut">
              <a:rPr lang="en-US" smtClean="0"/>
              <a:pPr/>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9"/>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9"/>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341804-92A2-456D-B191-3655CD59D99B}" type="datetimeFigureOut">
              <a:rPr lang="en-US" smtClean="0"/>
              <a:pPr/>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341804-92A2-456D-B191-3655CD59D99B}" type="datetimeFigureOut">
              <a:rPr lang="en-US" smtClean="0"/>
              <a:pPr/>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22"/>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341804-92A2-456D-B191-3655CD59D99B}" type="datetimeFigureOut">
              <a:rPr lang="en-US" smtClean="0"/>
              <a:pPr/>
              <a:t>2/24/2012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5"/>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5"/>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341804-92A2-456D-B191-3655CD59D99B}" type="datetimeFigureOut">
              <a:rPr lang="en-US" smtClean="0"/>
              <a:pPr/>
              <a:t>2/24/2012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2"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2"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341804-92A2-456D-B191-3655CD59D99B}" type="datetimeFigureOut">
              <a:rPr lang="en-US" smtClean="0"/>
              <a:pPr/>
              <a:t>2/24/2012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341804-92A2-456D-B191-3655CD59D99B}" type="datetimeFigureOut">
              <a:rPr lang="en-US" smtClean="0"/>
              <a:pPr/>
              <a:t>2/24/2012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341804-92A2-456D-B191-3655CD59D99B}" type="datetimeFigureOut">
              <a:rPr lang="en-US" smtClean="0"/>
              <a:pPr/>
              <a:t>2/24/2012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90" y="364071"/>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3" y="1913471"/>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341804-92A2-456D-B191-3655CD59D99B}" type="datetimeFigureOut">
              <a:rPr lang="en-US" smtClean="0"/>
              <a:pPr/>
              <a:t>2/24/2012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341804-92A2-456D-B191-3655CD59D99B}" type="datetimeFigureOut">
              <a:rPr lang="en-US" smtClean="0"/>
              <a:pPr/>
              <a:t>2/24/2012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5403A7-C86E-40C8-AD27-6543C70E719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5"/>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8"/>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D3341804-92A2-456D-B191-3655CD59D99B}" type="datetimeFigureOut">
              <a:rPr lang="en-US" smtClean="0"/>
              <a:pPr/>
              <a:t>2/24/2012</a:t>
            </a:fld>
            <a:endParaRPr lang="en-US"/>
          </a:p>
        </p:txBody>
      </p:sp>
      <p:sp>
        <p:nvSpPr>
          <p:cNvPr id="5" name="Footer Placeholder 4"/>
          <p:cNvSpPr>
            <a:spLocks noGrp="1"/>
          </p:cNvSpPr>
          <p:nvPr>
            <p:ph type="ftr" sz="quarter" idx="3"/>
          </p:nvPr>
        </p:nvSpPr>
        <p:spPr>
          <a:xfrm>
            <a:off x="2343150" y="8475138"/>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8"/>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C5403A7-C86E-40C8-AD27-6543C70E719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oppy.m.turner@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680" y="2051722"/>
            <a:ext cx="5829300" cy="1960033"/>
          </a:xfrm>
        </p:spPr>
        <p:txBody>
          <a:bodyPr>
            <a:normAutofit fontScale="90000"/>
          </a:bodyPr>
          <a:lstStyle/>
          <a:p>
            <a:r>
              <a:rPr lang="en-GB" b="1" dirty="0" smtClean="0">
                <a:solidFill>
                  <a:srgbClr val="0070C0"/>
                </a:solidFill>
              </a:rPr>
              <a:t>UNDERSTANDING</a:t>
            </a:r>
            <a:br>
              <a:rPr lang="en-GB" b="1" dirty="0" smtClean="0">
                <a:solidFill>
                  <a:srgbClr val="0070C0"/>
                </a:solidFill>
              </a:rPr>
            </a:br>
            <a:r>
              <a:rPr lang="en-GB" b="1" dirty="0" smtClean="0">
                <a:solidFill>
                  <a:srgbClr val="0070C0"/>
                </a:solidFill>
              </a:rPr>
              <a:t>PLACEMENT LEARNING</a:t>
            </a:r>
            <a:r>
              <a:rPr lang="en-GB" dirty="0" smtClean="0">
                <a:solidFill>
                  <a:srgbClr val="0070C0"/>
                </a:solidFill>
              </a:rPr>
              <a:t/>
            </a:r>
            <a:br>
              <a:rPr lang="en-GB" dirty="0" smtClean="0">
                <a:solidFill>
                  <a:srgbClr val="0070C0"/>
                </a:solidFill>
              </a:rPr>
            </a:br>
            <a:endParaRPr lang="en-US" dirty="0">
              <a:solidFill>
                <a:srgbClr val="0070C0"/>
              </a:solidFill>
            </a:endParaRPr>
          </a:p>
        </p:txBody>
      </p:sp>
      <p:sp>
        <p:nvSpPr>
          <p:cNvPr id="4" name="TextBox 3"/>
          <p:cNvSpPr txBox="1"/>
          <p:nvPr/>
        </p:nvSpPr>
        <p:spPr>
          <a:xfrm>
            <a:off x="1052736" y="3995936"/>
            <a:ext cx="4968552" cy="1569660"/>
          </a:xfrm>
          <a:prstGeom prst="rect">
            <a:avLst/>
          </a:prstGeom>
          <a:noFill/>
        </p:spPr>
        <p:txBody>
          <a:bodyPr wrap="square" rtlCol="0">
            <a:spAutoFit/>
          </a:bodyPr>
          <a:lstStyle/>
          <a:p>
            <a:pPr algn="ctr"/>
            <a:r>
              <a:rPr lang="en-GB" sz="3200" dirty="0" smtClean="0"/>
              <a:t>Dr Poppy Turner</a:t>
            </a:r>
          </a:p>
          <a:p>
            <a:pPr algn="ctr"/>
            <a:r>
              <a:rPr lang="en-GB" sz="3200" dirty="0" smtClean="0">
                <a:hlinkClick r:id="rId3"/>
              </a:rPr>
              <a:t>poppy.m.turner@gmail.com</a:t>
            </a:r>
            <a:endParaRPr lang="en-GB" sz="3200" dirty="0" smtClean="0"/>
          </a:p>
          <a:p>
            <a:pPr algn="ctr"/>
            <a:endParaRPr lang="en-US" sz="3200" dirty="0"/>
          </a:p>
        </p:txBody>
      </p:sp>
      <p:pic>
        <p:nvPicPr>
          <p:cNvPr id="1026" name="Picture 2"/>
          <p:cNvPicPr>
            <a:picLocks noChangeAspect="1" noChangeArrowheads="1"/>
          </p:cNvPicPr>
          <p:nvPr/>
        </p:nvPicPr>
        <p:blipFill>
          <a:blip r:embed="rId4" cstate="print"/>
          <a:srcRect/>
          <a:stretch>
            <a:fillRect/>
          </a:stretch>
        </p:blipFill>
        <p:spPr bwMode="auto">
          <a:xfrm>
            <a:off x="4293097" y="6660233"/>
            <a:ext cx="1584325" cy="600075"/>
          </a:xfrm>
          <a:prstGeom prst="rect">
            <a:avLst/>
          </a:prstGeom>
          <a:noFill/>
        </p:spPr>
      </p:pic>
      <p:pic>
        <p:nvPicPr>
          <p:cNvPr id="1027" name="Picture 3"/>
          <p:cNvPicPr>
            <a:picLocks noChangeAspect="1" noChangeArrowheads="1"/>
          </p:cNvPicPr>
          <p:nvPr/>
        </p:nvPicPr>
        <p:blipFill>
          <a:blip r:embed="rId5" cstate="print"/>
          <a:srcRect/>
          <a:stretch>
            <a:fillRect/>
          </a:stretch>
        </p:blipFill>
        <p:spPr bwMode="auto">
          <a:xfrm>
            <a:off x="1145803" y="6660233"/>
            <a:ext cx="1635125" cy="67151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672" y="395536"/>
            <a:ext cx="6172200" cy="1307976"/>
          </a:xfrm>
        </p:spPr>
        <p:txBody>
          <a:bodyPr/>
          <a:lstStyle/>
          <a:p>
            <a:pPr algn="l"/>
            <a:r>
              <a:rPr lang="en-GB" u="sng" dirty="0" smtClean="0">
                <a:solidFill>
                  <a:srgbClr val="FF0000"/>
                </a:solidFill>
              </a:rPr>
              <a:t>Learning Outcomes</a:t>
            </a:r>
            <a:r>
              <a:rPr lang="en-GB"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476672" y="1619672"/>
            <a:ext cx="6172200" cy="7128792"/>
          </a:xfrm>
        </p:spPr>
        <p:txBody>
          <a:bodyPr>
            <a:normAutofit fontScale="92500" lnSpcReduction="20000"/>
          </a:bodyPr>
          <a:lstStyle/>
          <a:p>
            <a:r>
              <a:rPr lang="en-GB" dirty="0" smtClean="0"/>
              <a:t>Slippery customers!  Two different meanings: </a:t>
            </a:r>
          </a:p>
          <a:p>
            <a:pPr lvl="1"/>
            <a:r>
              <a:rPr lang="en-GB" dirty="0" smtClean="0">
                <a:solidFill>
                  <a:srgbClr val="0070C0"/>
                </a:solidFill>
              </a:rPr>
              <a:t>expected learning outcomes =  learning objectives</a:t>
            </a:r>
          </a:p>
          <a:p>
            <a:pPr lvl="1"/>
            <a:r>
              <a:rPr lang="en-GB" dirty="0" smtClean="0">
                <a:solidFill>
                  <a:srgbClr val="0070C0"/>
                </a:solidFill>
              </a:rPr>
              <a:t>are different from the learning outcomes actually achieved</a:t>
            </a:r>
          </a:p>
          <a:p>
            <a:r>
              <a:rPr lang="en-GB" dirty="0" smtClean="0"/>
              <a:t>Actual learning outcomes are not without problems either as learning is internal.  Only the student really knows what has changed within their brain, i.e. what they have actually learnt</a:t>
            </a:r>
          </a:p>
          <a:p>
            <a:r>
              <a:rPr lang="en-GB" dirty="0" smtClean="0"/>
              <a:t>Yet student performance is assessed against prescribed learning outcomes</a:t>
            </a:r>
          </a:p>
          <a:p>
            <a:r>
              <a:rPr lang="en-GB" dirty="0" smtClean="0">
                <a:solidFill>
                  <a:srgbClr val="FF0000"/>
                </a:solidFill>
              </a:rPr>
              <a:t>Academic responsibility for setting and assessing ‘Learning Outcomes’ = generic learning outcomes.</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92696" y="755577"/>
            <a:ext cx="5832648" cy="7540526"/>
          </a:xfrm>
          <a:prstGeom prst="rect">
            <a:avLst/>
          </a:prstGeom>
          <a:noFill/>
        </p:spPr>
        <p:txBody>
          <a:bodyPr wrap="square" rtlCol="0">
            <a:spAutoFit/>
          </a:bodyPr>
          <a:lstStyle/>
          <a:p>
            <a:r>
              <a:rPr lang="en-GB" sz="3600" u="sng" dirty="0" smtClean="0">
                <a:solidFill>
                  <a:srgbClr val="FF0000"/>
                </a:solidFill>
              </a:rPr>
              <a:t>Generic, anticipated learning outcomes for placement unit</a:t>
            </a:r>
            <a:r>
              <a:rPr lang="en-GB" sz="3600" dirty="0" smtClean="0">
                <a:solidFill>
                  <a:srgbClr val="FF0000"/>
                </a:solidFill>
              </a:rPr>
              <a:t>:</a:t>
            </a:r>
          </a:p>
          <a:p>
            <a:endParaRPr lang="en-GB" sz="2000" dirty="0" smtClean="0">
              <a:solidFill>
                <a:srgbClr val="0070C0"/>
              </a:solidFill>
            </a:endParaRPr>
          </a:p>
          <a:p>
            <a:pPr>
              <a:buFont typeface="Arial" pitchFamily="34" charset="0"/>
              <a:buChar char="•"/>
            </a:pPr>
            <a:r>
              <a:rPr lang="en-GB" sz="2800" dirty="0" smtClean="0">
                <a:solidFill>
                  <a:srgbClr val="0070C0"/>
                </a:solidFill>
              </a:rPr>
              <a:t>Essential learning </a:t>
            </a:r>
            <a:r>
              <a:rPr lang="en-GB" sz="2800" dirty="0" smtClean="0"/>
              <a:t>intended from the placement unit in that discipline</a:t>
            </a:r>
          </a:p>
          <a:p>
            <a:pPr>
              <a:buFont typeface="Arial" pitchFamily="34" charset="0"/>
              <a:buChar char="•"/>
            </a:pPr>
            <a:r>
              <a:rPr lang="en-GB" sz="2800" dirty="0" smtClean="0"/>
              <a:t>It must be </a:t>
            </a:r>
            <a:r>
              <a:rPr lang="en-GB" sz="2800" dirty="0" smtClean="0">
                <a:solidFill>
                  <a:srgbClr val="0070C0"/>
                </a:solidFill>
              </a:rPr>
              <a:t>possible for students to be able to demonstrate acquisition of skills and/or knowledge described</a:t>
            </a:r>
            <a:r>
              <a:rPr lang="en-GB" sz="2800" dirty="0" smtClean="0"/>
              <a:t> by these generic learning outcomes</a:t>
            </a:r>
          </a:p>
          <a:p>
            <a:pPr>
              <a:buFont typeface="Arial" pitchFamily="34" charset="0"/>
              <a:buChar char="•"/>
            </a:pPr>
            <a:r>
              <a:rPr lang="en-GB" sz="2800" dirty="0" smtClean="0"/>
              <a:t>For example, on successful completion of placement </a:t>
            </a:r>
            <a:r>
              <a:rPr lang="en-GB" sz="2800" dirty="0" smtClean="0">
                <a:solidFill>
                  <a:srgbClr val="0070C0"/>
                </a:solidFill>
              </a:rPr>
              <a:t>students will be able to demonstrate …, to solve …, to evaluate …, to analyse, to apply, to calculate, to create, </a:t>
            </a:r>
            <a:r>
              <a:rPr lang="en-GB" sz="2800" dirty="0" smtClean="0"/>
              <a:t>etc.  </a:t>
            </a:r>
          </a:p>
          <a:p>
            <a:pPr>
              <a:buFont typeface="Arial" pitchFamily="34" charset="0"/>
              <a:buChar char="•"/>
            </a:pPr>
            <a:r>
              <a:rPr lang="en-GB" sz="2800" dirty="0" smtClean="0"/>
              <a:t>Generic intended learning outcomes should be provided to supervisors/line managers and to students.</a:t>
            </a:r>
            <a:endParaRPr lang="en-GB" sz="4400" dirty="0" smtClean="0">
              <a:solidFill>
                <a:srgbClr val="0070C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6712" y="611560"/>
            <a:ext cx="5616624" cy="7602081"/>
          </a:xfrm>
          <a:prstGeom prst="rect">
            <a:avLst/>
          </a:prstGeom>
        </p:spPr>
        <p:txBody>
          <a:bodyPr wrap="square">
            <a:spAutoFit/>
          </a:bodyPr>
          <a:lstStyle/>
          <a:p>
            <a:r>
              <a:rPr lang="en-GB" sz="3600" u="sng" dirty="0" smtClean="0">
                <a:solidFill>
                  <a:srgbClr val="FF0000"/>
                </a:solidFill>
              </a:rPr>
              <a:t>Specific learning objectives, for individual placements</a:t>
            </a:r>
            <a:r>
              <a:rPr lang="en-GB" sz="3600" dirty="0" smtClean="0">
                <a:solidFill>
                  <a:srgbClr val="FF0000"/>
                </a:solidFill>
              </a:rPr>
              <a:t>:</a:t>
            </a:r>
          </a:p>
          <a:p>
            <a:endParaRPr lang="en-GB" sz="2400" dirty="0" smtClean="0">
              <a:solidFill>
                <a:srgbClr val="FF0000"/>
              </a:solidFill>
            </a:endParaRPr>
          </a:p>
          <a:p>
            <a:pPr>
              <a:buFont typeface="Arial" pitchFamily="34" charset="0"/>
              <a:buChar char="•"/>
            </a:pPr>
            <a:r>
              <a:rPr lang="en-GB" sz="2800" dirty="0" smtClean="0"/>
              <a:t>The learning likely to be achieved by the student in their particular placement situation</a:t>
            </a:r>
          </a:p>
          <a:p>
            <a:pPr>
              <a:buFont typeface="Arial" pitchFamily="34" charset="0"/>
              <a:buChar char="•"/>
            </a:pPr>
            <a:r>
              <a:rPr lang="en-GB" sz="2800" dirty="0" smtClean="0">
                <a:solidFill>
                  <a:srgbClr val="0070C0"/>
                </a:solidFill>
              </a:rPr>
              <a:t>Best identified by the student with their supervisor/line manager </a:t>
            </a:r>
            <a:r>
              <a:rPr lang="en-GB" sz="2800" dirty="0" smtClean="0"/>
              <a:t>who knows the work or project and the skills/ knowledge necessary to do it</a:t>
            </a:r>
          </a:p>
          <a:p>
            <a:pPr>
              <a:buFont typeface="Arial" pitchFamily="34" charset="0"/>
              <a:buChar char="•"/>
            </a:pPr>
            <a:r>
              <a:rPr lang="en-GB" sz="2800" dirty="0" smtClean="0"/>
              <a:t>Personal development plans (PDPs) can be useful in setting learning objectives, establishing training needs, setting milestones, monitoring progress and for assessment.</a:t>
            </a:r>
          </a:p>
          <a:p>
            <a:pPr>
              <a:buFont typeface="Arial" pitchFamily="34" charset="0"/>
              <a:buChar char="•"/>
            </a:pPr>
            <a:endParaRPr lang="en-GB" sz="2800" dirty="0" smtClean="0"/>
          </a:p>
        </p:txBody>
      </p:sp>
      <p:sp>
        <p:nvSpPr>
          <p:cNvPr id="3" name="TextBox 2"/>
          <p:cNvSpPr txBox="1"/>
          <p:nvPr/>
        </p:nvSpPr>
        <p:spPr>
          <a:xfrm>
            <a:off x="908720" y="7740352"/>
            <a:ext cx="5544616" cy="707886"/>
          </a:xfrm>
          <a:prstGeom prst="rect">
            <a:avLst/>
          </a:prstGeom>
          <a:noFill/>
        </p:spPr>
        <p:txBody>
          <a:bodyPr wrap="square" rtlCol="0">
            <a:spAutoFit/>
          </a:bodyPr>
          <a:lstStyle/>
          <a:p>
            <a:r>
              <a:rPr lang="en-GB" sz="4000" dirty="0" smtClean="0">
                <a:solidFill>
                  <a:srgbClr val="FF0000"/>
                </a:solidFill>
              </a:rPr>
              <a:t>Handout: with examples</a:t>
            </a:r>
            <a:endParaRPr lang="en-US"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395537"/>
            <a:ext cx="6515100" cy="7700675"/>
          </a:xfrm>
        </p:spPr>
        <p:txBody>
          <a:bodyPr>
            <a:noAutofit/>
          </a:bodyPr>
          <a:lstStyle/>
          <a:p>
            <a:r>
              <a:rPr lang="en-GB" sz="3400" dirty="0" smtClean="0"/>
              <a:t>New Guidance on Evaluation of Work Placements</a:t>
            </a:r>
          </a:p>
          <a:p>
            <a:r>
              <a:rPr lang="en-GB" sz="3400" dirty="0" smtClean="0"/>
              <a:t>New Frameworks and Models for Evaluation</a:t>
            </a:r>
          </a:p>
          <a:p>
            <a:r>
              <a:rPr lang="en-GB" sz="3400" dirty="0" smtClean="0"/>
              <a:t>Both require a particular </a:t>
            </a:r>
            <a:r>
              <a:rPr lang="en-GB" sz="3400" dirty="0" smtClean="0">
                <a:solidFill>
                  <a:srgbClr val="0070C0"/>
                </a:solidFill>
              </a:rPr>
              <a:t>way of thinking about placement learning</a:t>
            </a:r>
          </a:p>
          <a:p>
            <a:r>
              <a:rPr lang="en-GB" sz="3400" dirty="0" smtClean="0"/>
              <a:t>This workshop will examine some student feedback and (briefly)  some learning theories</a:t>
            </a:r>
          </a:p>
          <a:p>
            <a:r>
              <a:rPr lang="en-GB" sz="3400" dirty="0" smtClean="0"/>
              <a:t>The ‘work’ you will be asked to do involves categorising data, then matching it with useful theories</a:t>
            </a:r>
          </a:p>
          <a:p>
            <a:r>
              <a:rPr lang="en-GB" sz="3400" dirty="0" smtClean="0"/>
              <a:t>Next workshop will use your feedback, frameworks &amp; models.</a:t>
            </a:r>
            <a:endParaRPr lang="en-US" sz="3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0649" y="395536"/>
            <a:ext cx="6597352" cy="8424936"/>
          </a:xfrm>
        </p:spPr>
        <p:txBody>
          <a:bodyPr>
            <a:noAutofit/>
          </a:bodyPr>
          <a:lstStyle/>
          <a:p>
            <a:r>
              <a:rPr lang="en-GB" sz="3400" dirty="0" smtClean="0">
                <a:latin typeface="Arial" pitchFamily="34" charset="0"/>
                <a:cs typeface="Arial" pitchFamily="34" charset="0"/>
              </a:rPr>
              <a:t>Good Department’s placements had high reputation</a:t>
            </a:r>
          </a:p>
          <a:p>
            <a:r>
              <a:rPr lang="en-GB" sz="3400" dirty="0" smtClean="0">
                <a:latin typeface="Arial" pitchFamily="34" charset="0"/>
                <a:cs typeface="Arial" pitchFamily="34" charset="0"/>
              </a:rPr>
              <a:t>With positive feedback, we believed our placements were excellent </a:t>
            </a:r>
          </a:p>
          <a:p>
            <a:r>
              <a:rPr lang="en-GB" sz="3400" dirty="0" smtClean="0">
                <a:latin typeface="Arial" pitchFamily="34" charset="0"/>
                <a:cs typeface="Arial" pitchFamily="34" charset="0"/>
              </a:rPr>
              <a:t>Few placements were not so good.  At the time, I was unable to explain the difference</a:t>
            </a:r>
          </a:p>
          <a:p>
            <a:r>
              <a:rPr lang="en-GB" sz="3400" dirty="0" smtClean="0">
                <a:latin typeface="Arial" pitchFamily="34" charset="0"/>
                <a:cs typeface="Arial" pitchFamily="34" charset="0"/>
              </a:rPr>
              <a:t>I felt that placements should be more than a numbers game, that it would be better to focus on learning potential</a:t>
            </a:r>
          </a:p>
          <a:p>
            <a:r>
              <a:rPr lang="en-GB" sz="3600" dirty="0" smtClean="0">
                <a:solidFill>
                  <a:srgbClr val="0000FF"/>
                </a:solidFill>
                <a:latin typeface="Arial" pitchFamily="34" charset="0"/>
                <a:cs typeface="Arial" pitchFamily="34" charset="0"/>
              </a:rPr>
              <a:t>Need to </a:t>
            </a:r>
            <a:r>
              <a:rPr lang="en-GB" sz="3600" b="1" dirty="0" smtClean="0">
                <a:solidFill>
                  <a:srgbClr val="0000FF"/>
                </a:solidFill>
                <a:latin typeface="Arial" pitchFamily="34" charset="0"/>
                <a:cs typeface="Arial" pitchFamily="34" charset="0"/>
              </a:rPr>
              <a:t>understand</a:t>
            </a:r>
            <a:r>
              <a:rPr lang="en-GB" sz="3600" dirty="0" smtClean="0">
                <a:solidFill>
                  <a:srgbClr val="0000FF"/>
                </a:solidFill>
                <a:latin typeface="Arial" pitchFamily="34" charset="0"/>
                <a:cs typeface="Arial" pitchFamily="34" charset="0"/>
              </a:rPr>
              <a:t> placement learning but </a:t>
            </a:r>
            <a:r>
              <a:rPr lang="en-GB" sz="3400" b="1" dirty="0" smtClean="0">
                <a:solidFill>
                  <a:srgbClr val="FF0000"/>
                </a:solidFill>
                <a:latin typeface="Arial" pitchFamily="34" charset="0"/>
                <a:cs typeface="Arial" pitchFamily="34" charset="0"/>
              </a:rPr>
              <a:t>HOW BEST TO DO IT?</a:t>
            </a:r>
            <a:endParaRPr lang="en-US" sz="3400" b="1"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688" y="755576"/>
            <a:ext cx="5685284" cy="1224136"/>
          </a:xfrm>
        </p:spPr>
        <p:txBody>
          <a:bodyPr>
            <a:normAutofit fontScale="90000"/>
          </a:bodyPr>
          <a:lstStyle/>
          <a:p>
            <a:pPr algn="l"/>
            <a:r>
              <a:rPr lang="en-GB" sz="4800" u="sng" dirty="0" smtClean="0">
                <a:solidFill>
                  <a:srgbClr val="FF0000"/>
                </a:solidFill>
              </a:rPr>
              <a:t>Initial basic concept of  learning</a:t>
            </a:r>
            <a:endParaRPr lang="en-US" sz="4800" dirty="0">
              <a:solidFill>
                <a:srgbClr val="FF0000"/>
              </a:solidFill>
            </a:endParaRPr>
          </a:p>
        </p:txBody>
      </p:sp>
      <p:grpSp>
        <p:nvGrpSpPr>
          <p:cNvPr id="3" name="Group 9"/>
          <p:cNvGrpSpPr>
            <a:grpSpLocks/>
          </p:cNvGrpSpPr>
          <p:nvPr/>
        </p:nvGrpSpPr>
        <p:grpSpPr bwMode="auto">
          <a:xfrm>
            <a:off x="692696" y="3779912"/>
            <a:ext cx="5329275" cy="1200763"/>
            <a:chOff x="788" y="1467"/>
            <a:chExt cx="3400" cy="1086"/>
          </a:xfrm>
        </p:grpSpPr>
        <p:sp>
          <p:nvSpPr>
            <p:cNvPr id="14" name="Text Box 11"/>
            <p:cNvSpPr txBox="1">
              <a:spLocks noChangeArrowheads="1"/>
            </p:cNvSpPr>
            <p:nvPr/>
          </p:nvSpPr>
          <p:spPr bwMode="auto">
            <a:xfrm>
              <a:off x="788" y="1467"/>
              <a:ext cx="1265" cy="1086"/>
            </a:xfrm>
            <a:prstGeom prst="rect">
              <a:avLst/>
            </a:prstGeom>
            <a:noFill/>
            <a:ln w="9525">
              <a:noFill/>
              <a:miter lim="800000"/>
              <a:headEnd/>
              <a:tailEnd/>
            </a:ln>
            <a:effectLst/>
          </p:spPr>
          <p:txBody>
            <a:bodyPr wrap="square">
              <a:spAutoFit/>
            </a:bodyPr>
            <a:lstStyle/>
            <a:p>
              <a:pPr>
                <a:spcBef>
                  <a:spcPct val="50000"/>
                </a:spcBef>
              </a:pPr>
              <a:r>
                <a:rPr lang="en-GB" sz="2400" b="1" dirty="0" smtClean="0">
                  <a:solidFill>
                    <a:srgbClr val="0000FF"/>
                  </a:solidFill>
                </a:rPr>
                <a:t>Knowledge from experiences</a:t>
              </a:r>
              <a:endParaRPr lang="en-US" sz="2400" b="1" dirty="0">
                <a:solidFill>
                  <a:srgbClr val="0000FF"/>
                </a:solidFill>
              </a:endParaRPr>
            </a:p>
          </p:txBody>
        </p:sp>
        <p:sp>
          <p:nvSpPr>
            <p:cNvPr id="15" name="Text Box 12"/>
            <p:cNvSpPr txBox="1">
              <a:spLocks noChangeArrowheads="1"/>
            </p:cNvSpPr>
            <p:nvPr/>
          </p:nvSpPr>
          <p:spPr bwMode="auto">
            <a:xfrm>
              <a:off x="3177" y="1467"/>
              <a:ext cx="1011" cy="1086"/>
            </a:xfrm>
            <a:prstGeom prst="rect">
              <a:avLst/>
            </a:prstGeom>
            <a:noFill/>
            <a:ln w="9525">
              <a:noFill/>
              <a:miter lim="800000"/>
              <a:headEnd/>
              <a:tailEnd/>
            </a:ln>
            <a:effectLst/>
          </p:spPr>
          <p:txBody>
            <a:bodyPr wrap="square">
              <a:spAutoFit/>
            </a:bodyPr>
            <a:lstStyle/>
            <a:p>
              <a:pPr>
                <a:spcBef>
                  <a:spcPct val="50000"/>
                </a:spcBef>
              </a:pPr>
              <a:r>
                <a:rPr lang="en-GB" sz="2400" b="1" dirty="0" smtClean="0">
                  <a:solidFill>
                    <a:srgbClr val="0000FF"/>
                  </a:solidFill>
                </a:rPr>
                <a:t>Altered  ways of thinking </a:t>
              </a:r>
              <a:endParaRPr lang="en-US" sz="2400" b="1" dirty="0">
                <a:solidFill>
                  <a:srgbClr val="0000FF"/>
                </a:solidFill>
              </a:endParaRPr>
            </a:p>
          </p:txBody>
        </p:sp>
        <p:sp>
          <p:nvSpPr>
            <p:cNvPr id="16" name="AutoShape 13"/>
            <p:cNvSpPr>
              <a:spLocks noChangeArrowheads="1"/>
            </p:cNvSpPr>
            <p:nvPr/>
          </p:nvSpPr>
          <p:spPr bwMode="auto">
            <a:xfrm>
              <a:off x="1937" y="1988"/>
              <a:ext cx="952" cy="136"/>
            </a:xfrm>
            <a:prstGeom prst="rightArrow">
              <a:avLst>
                <a:gd name="adj1" fmla="val 50000"/>
                <a:gd name="adj2" fmla="val 175000"/>
              </a:avLst>
            </a:prstGeom>
            <a:solidFill>
              <a:schemeClr val="tx1"/>
            </a:solidFill>
            <a:ln w="38100">
              <a:solidFill>
                <a:schemeClr val="tx1"/>
              </a:solidFill>
              <a:miter lim="800000"/>
              <a:headEnd/>
              <a:tailEnd/>
            </a:ln>
            <a:effectLst/>
          </p:spPr>
          <p:txBody>
            <a:bodyPr wrap="none" anchor="ctr"/>
            <a:lstStyle/>
            <a:p>
              <a:endParaRPr lang="en-US"/>
            </a:p>
          </p:txBody>
        </p:sp>
      </p:grpSp>
      <p:sp>
        <p:nvSpPr>
          <p:cNvPr id="17" name="TextBox 16"/>
          <p:cNvSpPr txBox="1"/>
          <p:nvPr/>
        </p:nvSpPr>
        <p:spPr>
          <a:xfrm>
            <a:off x="692696" y="2339752"/>
            <a:ext cx="5040560" cy="954107"/>
          </a:xfrm>
          <a:prstGeom prst="rect">
            <a:avLst/>
          </a:prstGeom>
          <a:noFill/>
        </p:spPr>
        <p:txBody>
          <a:bodyPr wrap="square" rtlCol="0">
            <a:spAutoFit/>
          </a:bodyPr>
          <a:lstStyle/>
          <a:p>
            <a:r>
              <a:rPr lang="en-GB" sz="2800" dirty="0" smtClean="0"/>
              <a:t>It involves </a:t>
            </a:r>
            <a:r>
              <a:rPr lang="en-GB" sz="2800" dirty="0"/>
              <a:t>processes of change within the brain</a:t>
            </a:r>
            <a:endParaRPr lang="en-US" sz="2800" dirty="0"/>
          </a:p>
        </p:txBody>
      </p:sp>
      <p:sp>
        <p:nvSpPr>
          <p:cNvPr id="20" name="TextBox 19"/>
          <p:cNvSpPr txBox="1"/>
          <p:nvPr/>
        </p:nvSpPr>
        <p:spPr>
          <a:xfrm>
            <a:off x="548680" y="5508104"/>
            <a:ext cx="5688632" cy="2677656"/>
          </a:xfrm>
          <a:prstGeom prst="rect">
            <a:avLst/>
          </a:prstGeom>
          <a:noFill/>
        </p:spPr>
        <p:txBody>
          <a:bodyPr wrap="square" rtlCol="0">
            <a:spAutoFit/>
          </a:bodyPr>
          <a:lstStyle/>
          <a:p>
            <a:r>
              <a:rPr lang="en-GB" sz="2800" b="1" dirty="0" smtClean="0">
                <a:solidFill>
                  <a:srgbClr val="FF0000"/>
                </a:solidFill>
              </a:rPr>
              <a:t>Even this simple idea is fundamental to effective evaluation.  Since learning is internal and personal to the individual learner or student, we need a </a:t>
            </a:r>
            <a:r>
              <a:rPr lang="en-GB" sz="2800" b="1" dirty="0" smtClean="0">
                <a:solidFill>
                  <a:srgbClr val="FF0000"/>
                </a:solidFill>
                <a:effectLst>
                  <a:outerShdw blurRad="38100" dist="38100" dir="2700000" algn="tl">
                    <a:srgbClr val="000000">
                      <a:alpha val="43137"/>
                    </a:srgbClr>
                  </a:outerShdw>
                </a:effectLst>
              </a:rPr>
              <a:t>window on their minds</a:t>
            </a:r>
            <a:r>
              <a:rPr lang="en-GB" sz="2800" b="1" dirty="0" smtClean="0">
                <a:solidFill>
                  <a:srgbClr val="FF0000"/>
                </a:solidFill>
              </a:rPr>
              <a:t>. </a:t>
            </a:r>
          </a:p>
          <a:p>
            <a:r>
              <a:rPr lang="en-GB" sz="2800" b="1" dirty="0" smtClean="0">
                <a:solidFill>
                  <a:srgbClr val="FF0000"/>
                </a:solidFill>
              </a:rPr>
              <a:t>Therefore …</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672" y="611560"/>
            <a:ext cx="5976664" cy="2664296"/>
          </a:xfrm>
        </p:spPr>
        <p:txBody>
          <a:bodyPr>
            <a:normAutofit fontScale="90000"/>
          </a:bodyPr>
          <a:lstStyle/>
          <a:p>
            <a:pPr algn="l"/>
            <a:r>
              <a:rPr lang="en-GB" dirty="0" smtClean="0">
                <a:solidFill>
                  <a:srgbClr val="0000FF"/>
                </a:solidFill>
                <a:latin typeface="Arial" pitchFamily="34" charset="0"/>
                <a:ea typeface="+mn-ea"/>
                <a:cs typeface="Arial" pitchFamily="34" charset="0"/>
              </a:rPr>
              <a:t>Begin with </a:t>
            </a:r>
            <a:r>
              <a:rPr lang="en-GB" b="1" dirty="0" smtClean="0">
                <a:solidFill>
                  <a:srgbClr val="0000FF"/>
                </a:solidFill>
                <a:latin typeface="Arial" pitchFamily="34" charset="0"/>
                <a:ea typeface="+mn-ea"/>
                <a:cs typeface="Arial" pitchFamily="34" charset="0"/>
              </a:rPr>
              <a:t>student feedback</a:t>
            </a:r>
            <a:r>
              <a:rPr lang="en-GB" dirty="0" smtClean="0">
                <a:solidFill>
                  <a:srgbClr val="0000FF"/>
                </a:solidFill>
                <a:latin typeface="Arial" pitchFamily="34" charset="0"/>
                <a:ea typeface="+mn-ea"/>
                <a:cs typeface="Arial" pitchFamily="34" charset="0"/>
              </a:rPr>
              <a:t>.  </a:t>
            </a:r>
            <a:r>
              <a:rPr lang="en-GB" u="sng" dirty="0" smtClean="0">
                <a:solidFill>
                  <a:srgbClr val="FF0000"/>
                </a:solidFill>
                <a:latin typeface="Arial" pitchFamily="34" charset="0"/>
                <a:cs typeface="Arial" pitchFamily="34" charset="0"/>
              </a:rPr>
              <a:t>Think</a:t>
            </a:r>
            <a:r>
              <a:rPr lang="en-GB" dirty="0" smtClean="0">
                <a:solidFill>
                  <a:srgbClr val="FF0000"/>
                </a:solidFill>
                <a:latin typeface="Arial" pitchFamily="34" charset="0"/>
                <a:cs typeface="Arial" pitchFamily="34" charset="0"/>
              </a:rPr>
              <a:t>:</a:t>
            </a:r>
            <a:r>
              <a:rPr lang="en-GB" dirty="0" smtClean="0">
                <a:solidFill>
                  <a:srgbClr val="0070C0"/>
                </a:solidFill>
                <a:latin typeface="Arial" pitchFamily="34" charset="0"/>
                <a:cs typeface="Arial" pitchFamily="34" charset="0"/>
              </a:rPr>
              <a:t> </a:t>
            </a:r>
            <a:r>
              <a:rPr lang="en-GB" dirty="0" smtClean="0">
                <a:solidFill>
                  <a:srgbClr val="FF0000"/>
                </a:solidFill>
                <a:latin typeface="Arial" pitchFamily="34" charset="0"/>
                <a:cs typeface="Arial" pitchFamily="34" charset="0"/>
              </a:rPr>
              <a:t>‘How best to interpret what students can tell us?’</a:t>
            </a:r>
            <a:endParaRPr lang="en-US"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332656" y="3347864"/>
            <a:ext cx="6525344" cy="5530561"/>
          </a:xfrm>
        </p:spPr>
        <p:txBody>
          <a:bodyPr>
            <a:normAutofit/>
          </a:bodyPr>
          <a:lstStyle/>
          <a:p>
            <a:r>
              <a:rPr lang="en-GB" sz="3600" dirty="0" smtClean="0">
                <a:latin typeface="Arial" pitchFamily="34" charset="0"/>
                <a:cs typeface="Arial" pitchFamily="34" charset="0"/>
              </a:rPr>
              <a:t>First handout, examples of familiar </a:t>
            </a:r>
            <a:r>
              <a:rPr lang="en-GB" sz="3600" dirty="0" smtClean="0">
                <a:solidFill>
                  <a:srgbClr val="0000FF"/>
                </a:solidFill>
                <a:latin typeface="Arial" pitchFamily="34" charset="0"/>
                <a:cs typeface="Arial" pitchFamily="34" charset="0"/>
              </a:rPr>
              <a:t>positive feedback</a:t>
            </a:r>
            <a:endParaRPr lang="en-GB" sz="3600" dirty="0" smtClean="0">
              <a:latin typeface="Arial" pitchFamily="34" charset="0"/>
              <a:cs typeface="Arial" pitchFamily="34" charset="0"/>
            </a:endParaRPr>
          </a:p>
          <a:p>
            <a:r>
              <a:rPr lang="en-GB" sz="3600" dirty="0" smtClean="0">
                <a:latin typeface="Arial" pitchFamily="34" charset="0"/>
                <a:cs typeface="Arial" pitchFamily="34" charset="0"/>
              </a:rPr>
              <a:t>What is significant about good placements? </a:t>
            </a:r>
          </a:p>
          <a:p>
            <a:r>
              <a:rPr lang="en-GB" sz="3600" dirty="0" smtClean="0">
                <a:latin typeface="Arial" pitchFamily="34" charset="0"/>
                <a:cs typeface="Arial" pitchFamily="34" charset="0"/>
              </a:rPr>
              <a:t>Try to identify 4-6 categories of what is important in good placements</a:t>
            </a:r>
          </a:p>
          <a:p>
            <a:r>
              <a:rPr lang="en-GB" sz="3600" dirty="0" smtClean="0">
                <a:latin typeface="Arial" pitchFamily="34" charset="0"/>
                <a:cs typeface="Arial" pitchFamily="34" charset="0"/>
              </a:rPr>
              <a:t>You have about 20 minutes.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GB" dirty="0" smtClean="0"/>
              <a:t>Now </a:t>
            </a:r>
            <a:r>
              <a:rPr lang="en-GB" dirty="0" smtClean="0">
                <a:solidFill>
                  <a:srgbClr val="0070C0"/>
                </a:solidFill>
              </a:rPr>
              <a:t>negative feedback</a:t>
            </a:r>
            <a:r>
              <a:rPr lang="en-GB" dirty="0" smtClean="0"/>
              <a:t>:</a:t>
            </a:r>
            <a:endParaRPr lang="en-US" dirty="0"/>
          </a:p>
        </p:txBody>
      </p:sp>
      <p:sp>
        <p:nvSpPr>
          <p:cNvPr id="6" name="Content Placeholder 5"/>
          <p:cNvSpPr>
            <a:spLocks noGrp="1"/>
          </p:cNvSpPr>
          <p:nvPr>
            <p:ph idx="1"/>
          </p:nvPr>
        </p:nvSpPr>
        <p:spPr>
          <a:xfrm>
            <a:off x="332656" y="1835696"/>
            <a:ext cx="6172200" cy="2942455"/>
          </a:xfrm>
        </p:spPr>
        <p:txBody>
          <a:bodyPr>
            <a:normAutofit lnSpcReduction="10000"/>
          </a:bodyPr>
          <a:lstStyle/>
          <a:p>
            <a:r>
              <a:rPr lang="en-GB" dirty="0" smtClean="0"/>
              <a:t>What is significant when placements are not so good?</a:t>
            </a:r>
          </a:p>
          <a:p>
            <a:r>
              <a:rPr lang="en-GB" dirty="0" smtClean="0"/>
              <a:t>Try to identify 4-6 categories of what was not good about poor placements</a:t>
            </a:r>
          </a:p>
          <a:p>
            <a:r>
              <a:rPr lang="en-GB" dirty="0" smtClean="0"/>
              <a:t>You have about 20 minutes.</a:t>
            </a:r>
            <a:endParaRPr lang="en-US" dirty="0"/>
          </a:p>
        </p:txBody>
      </p:sp>
      <p:sp>
        <p:nvSpPr>
          <p:cNvPr id="7" name="TextBox 6"/>
          <p:cNvSpPr txBox="1"/>
          <p:nvPr/>
        </p:nvSpPr>
        <p:spPr>
          <a:xfrm>
            <a:off x="476672" y="4788024"/>
            <a:ext cx="5904656" cy="1200329"/>
          </a:xfrm>
          <a:prstGeom prst="rect">
            <a:avLst/>
          </a:prstGeom>
          <a:noFill/>
        </p:spPr>
        <p:txBody>
          <a:bodyPr wrap="square" rtlCol="0">
            <a:spAutoFit/>
          </a:bodyPr>
          <a:lstStyle/>
          <a:p>
            <a:r>
              <a:rPr lang="en-GB" sz="3600" dirty="0" smtClean="0">
                <a:solidFill>
                  <a:srgbClr val="FF0000"/>
                </a:solidFill>
              </a:rPr>
              <a:t>Handout: </a:t>
            </a:r>
            <a:r>
              <a:rPr lang="en-GB" sz="3600" dirty="0" smtClean="0">
                <a:solidFill>
                  <a:srgbClr val="0070C0"/>
                </a:solidFill>
              </a:rPr>
              <a:t>What has feedback told us?</a:t>
            </a:r>
            <a:endParaRPr lang="en-US" sz="3600" dirty="0">
              <a:solidFill>
                <a:srgbClr val="0070C0"/>
              </a:solidFill>
            </a:endParaRPr>
          </a:p>
        </p:txBody>
      </p:sp>
      <p:sp>
        <p:nvSpPr>
          <p:cNvPr id="8" name="TextBox 7"/>
          <p:cNvSpPr txBox="1"/>
          <p:nvPr/>
        </p:nvSpPr>
        <p:spPr>
          <a:xfrm>
            <a:off x="548680" y="6084168"/>
            <a:ext cx="5760640" cy="2308324"/>
          </a:xfrm>
          <a:prstGeom prst="rect">
            <a:avLst/>
          </a:prstGeom>
          <a:noFill/>
        </p:spPr>
        <p:txBody>
          <a:bodyPr wrap="square" rtlCol="0">
            <a:spAutoFit/>
          </a:bodyPr>
          <a:lstStyle/>
          <a:p>
            <a:r>
              <a:rPr lang="en-GB" sz="3600" dirty="0" smtClean="0">
                <a:solidFill>
                  <a:srgbClr val="FF0000"/>
                </a:solidFill>
              </a:rPr>
              <a:t>Handout: </a:t>
            </a:r>
            <a:r>
              <a:rPr lang="en-GB" sz="3600" dirty="0" smtClean="0">
                <a:solidFill>
                  <a:srgbClr val="0070C0"/>
                </a:solidFill>
              </a:rPr>
              <a:t>Placements are dynamic.  Need open questions. Note the effects  organisational culture</a:t>
            </a:r>
            <a:endParaRPr lang="en-US" sz="3600" dirty="0" smtClean="0">
              <a:solidFill>
                <a:srgbClr val="0070C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672" y="611560"/>
            <a:ext cx="6172200" cy="1524000"/>
          </a:xfrm>
        </p:spPr>
        <p:txBody>
          <a:bodyPr/>
          <a:lstStyle/>
          <a:p>
            <a:pPr algn="l"/>
            <a:r>
              <a:rPr lang="en-GB" u="sng" dirty="0" smtClean="0">
                <a:solidFill>
                  <a:srgbClr val="FF0000"/>
                </a:solidFill>
              </a:rPr>
              <a:t>What do experts think</a:t>
            </a:r>
            <a:r>
              <a:rPr lang="en-GB"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332656" y="2123729"/>
            <a:ext cx="6172200" cy="5616624"/>
          </a:xfrm>
        </p:spPr>
        <p:txBody>
          <a:bodyPr/>
          <a:lstStyle/>
          <a:p>
            <a:r>
              <a:rPr lang="en-GB" dirty="0" smtClean="0"/>
              <a:t>Whole libraries of books</a:t>
            </a:r>
          </a:p>
          <a:p>
            <a:r>
              <a:rPr lang="en-GB" dirty="0" smtClean="0"/>
              <a:t>Learned academics debate at conferences</a:t>
            </a:r>
          </a:p>
          <a:p>
            <a:r>
              <a:rPr lang="en-GB" dirty="0" smtClean="0">
                <a:solidFill>
                  <a:srgbClr val="0070C0"/>
                </a:solidFill>
              </a:rPr>
              <a:t>Our understanding needs to be </a:t>
            </a:r>
            <a:r>
              <a:rPr lang="en-GB" b="1" dirty="0" smtClean="0">
                <a:solidFill>
                  <a:srgbClr val="0070C0"/>
                </a:solidFill>
              </a:rPr>
              <a:t>useful/practical</a:t>
            </a:r>
          </a:p>
          <a:p>
            <a:r>
              <a:rPr lang="en-GB" dirty="0" smtClean="0"/>
              <a:t>So, with apologies, highly abbreviated kernels of learning theories</a:t>
            </a:r>
          </a:p>
          <a:p>
            <a:r>
              <a:rPr lang="en-GB" dirty="0" smtClean="0">
                <a:solidFill>
                  <a:srgbClr val="FF0000"/>
                </a:solidFill>
              </a:rPr>
              <a:t>Can we usefully match feedback from students to theory?</a:t>
            </a:r>
          </a:p>
          <a:p>
            <a:endParaRPr lang="en-US" dirty="0">
              <a:solidFill>
                <a:srgbClr val="0070C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696" y="683568"/>
            <a:ext cx="5911552" cy="2016224"/>
          </a:xfrm>
        </p:spPr>
        <p:txBody>
          <a:bodyPr>
            <a:normAutofit fontScale="90000"/>
          </a:bodyPr>
          <a:lstStyle/>
          <a:p>
            <a:pPr algn="l"/>
            <a:r>
              <a:rPr lang="en-US" dirty="0" smtClean="0"/>
              <a:t/>
            </a:r>
            <a:br>
              <a:rPr lang="en-US" dirty="0" smtClean="0"/>
            </a:br>
            <a:r>
              <a:rPr lang="en-GB" sz="6700" b="1" u="sng" dirty="0" smtClean="0">
                <a:solidFill>
                  <a:srgbClr val="0070C0"/>
                </a:solidFill>
              </a:rPr>
              <a:t>UNDERSTANDING LEARNING</a:t>
            </a:r>
            <a:r>
              <a:rPr lang="en-US" dirty="0" smtClean="0">
                <a:solidFill>
                  <a:srgbClr val="0070C0"/>
                </a:solidFill>
              </a:rPr>
              <a:t> - the secret of effective evaluation</a:t>
            </a:r>
            <a:endParaRPr lang="en-US" dirty="0">
              <a:solidFill>
                <a:srgbClr val="0070C0"/>
              </a:solidFill>
            </a:endParaRPr>
          </a:p>
        </p:txBody>
      </p:sp>
      <p:sp>
        <p:nvSpPr>
          <p:cNvPr id="3" name="Content Placeholder 2"/>
          <p:cNvSpPr>
            <a:spLocks noGrp="1"/>
          </p:cNvSpPr>
          <p:nvPr>
            <p:ph idx="1"/>
          </p:nvPr>
        </p:nvSpPr>
        <p:spPr>
          <a:xfrm>
            <a:off x="476672" y="3491880"/>
            <a:ext cx="6172200" cy="3446509"/>
          </a:xfrm>
        </p:spPr>
        <p:txBody>
          <a:bodyPr>
            <a:normAutofit/>
          </a:bodyPr>
          <a:lstStyle/>
          <a:p>
            <a:r>
              <a:rPr lang="en-GB" dirty="0" smtClean="0"/>
              <a:t>Handout: something to take away and read</a:t>
            </a:r>
          </a:p>
          <a:p>
            <a:r>
              <a:rPr lang="en-GB" dirty="0" smtClean="0">
                <a:solidFill>
                  <a:srgbClr val="FF0000"/>
                </a:solidFill>
              </a:rPr>
              <a:t>Quick run through it with you then you can have a think about how it might help us understand the student feedback</a:t>
            </a:r>
            <a:endParaRPr lang="en-US" dirty="0" smtClean="0">
              <a:solidFill>
                <a:srgbClr val="FF0000"/>
              </a:solidFill>
            </a:endParaRPr>
          </a:p>
          <a:p>
            <a:endParaRPr lang="en-GB" dirty="0" smtClean="0">
              <a:solidFill>
                <a:srgbClr val="FF0000"/>
              </a:solidFill>
            </a:endParaRPr>
          </a:p>
        </p:txBody>
      </p:sp>
      <p:sp>
        <p:nvSpPr>
          <p:cNvPr id="4" name="TextBox 3"/>
          <p:cNvSpPr txBox="1"/>
          <p:nvPr/>
        </p:nvSpPr>
        <p:spPr>
          <a:xfrm>
            <a:off x="548680" y="6660232"/>
            <a:ext cx="5832648" cy="1569660"/>
          </a:xfrm>
          <a:prstGeom prst="rect">
            <a:avLst/>
          </a:prstGeom>
          <a:noFill/>
        </p:spPr>
        <p:txBody>
          <a:bodyPr wrap="square" rtlCol="0">
            <a:spAutoFit/>
          </a:bodyPr>
          <a:lstStyle/>
          <a:p>
            <a:r>
              <a:rPr lang="en-GB" sz="3200" dirty="0" smtClean="0">
                <a:solidFill>
                  <a:srgbClr val="0070C0"/>
                </a:solidFill>
              </a:rPr>
              <a:t>Go back to the student feedback,</a:t>
            </a:r>
          </a:p>
          <a:p>
            <a:r>
              <a:rPr lang="en-GB" sz="3200" dirty="0" smtClean="0">
                <a:solidFill>
                  <a:srgbClr val="0070C0"/>
                </a:solidFill>
              </a:rPr>
              <a:t>positive and negative, and have a go at matching it with these ideas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680" y="611560"/>
            <a:ext cx="5400600" cy="1152128"/>
          </a:xfrm>
        </p:spPr>
        <p:txBody>
          <a:bodyPr>
            <a:noAutofit/>
          </a:bodyPr>
          <a:lstStyle/>
          <a:p>
            <a:pPr algn="l"/>
            <a:r>
              <a:rPr lang="en-GB" sz="4800" u="sng" dirty="0" smtClean="0">
                <a:solidFill>
                  <a:srgbClr val="FF0000"/>
                </a:solidFill>
              </a:rPr>
              <a:t>An expanded view of learning</a:t>
            </a:r>
            <a:endParaRPr lang="en-US" sz="4800" u="sng" dirty="0">
              <a:solidFill>
                <a:srgbClr val="FF0000"/>
              </a:solidFill>
            </a:endParaRPr>
          </a:p>
        </p:txBody>
      </p:sp>
      <p:grpSp>
        <p:nvGrpSpPr>
          <p:cNvPr id="3" name="Group 3"/>
          <p:cNvGrpSpPr>
            <a:grpSpLocks/>
          </p:cNvGrpSpPr>
          <p:nvPr/>
        </p:nvGrpSpPr>
        <p:grpSpPr bwMode="auto">
          <a:xfrm>
            <a:off x="2348880" y="5148064"/>
            <a:ext cx="2084388" cy="1973262"/>
            <a:chOff x="2607" y="2161"/>
            <a:chExt cx="1313" cy="1243"/>
          </a:xfrm>
        </p:grpSpPr>
        <p:pic>
          <p:nvPicPr>
            <p:cNvPr id="5" name="Picture 4" descr="sy00607_"/>
            <p:cNvPicPr>
              <a:picLocks noChangeAspect="1" noChangeArrowheads="1"/>
            </p:cNvPicPr>
            <p:nvPr/>
          </p:nvPicPr>
          <p:blipFill>
            <a:blip r:embed="rId3" cstate="print"/>
            <a:srcRect/>
            <a:stretch>
              <a:fillRect/>
            </a:stretch>
          </p:blipFill>
          <p:spPr bwMode="auto">
            <a:xfrm>
              <a:off x="2698" y="2161"/>
              <a:ext cx="524" cy="998"/>
            </a:xfrm>
            <a:prstGeom prst="rect">
              <a:avLst/>
            </a:prstGeom>
            <a:noFill/>
          </p:spPr>
        </p:pic>
        <p:sp>
          <p:nvSpPr>
            <p:cNvPr id="6" name="Text Box 5"/>
            <p:cNvSpPr txBox="1">
              <a:spLocks noChangeArrowheads="1"/>
            </p:cNvSpPr>
            <p:nvPr/>
          </p:nvSpPr>
          <p:spPr bwMode="auto">
            <a:xfrm>
              <a:off x="2607" y="3159"/>
              <a:ext cx="1313" cy="245"/>
            </a:xfrm>
            <a:prstGeom prst="rect">
              <a:avLst/>
            </a:prstGeom>
            <a:noFill/>
            <a:ln w="9525">
              <a:noFill/>
              <a:miter lim="800000"/>
              <a:headEnd/>
              <a:tailEnd/>
            </a:ln>
          </p:spPr>
          <p:txBody>
            <a:bodyPr lIns="74066" tIns="37033" rIns="74066" bIns="37033"/>
            <a:lstStyle/>
            <a:p>
              <a:r>
                <a:rPr lang="en-US" sz="1600" b="1" dirty="0">
                  <a:solidFill>
                    <a:srgbClr val="000000"/>
                  </a:solidFill>
                </a:rPr>
                <a:t>Powered by </a:t>
              </a:r>
              <a:r>
                <a:rPr lang="en-US" sz="1600" b="1" dirty="0" smtClean="0">
                  <a:solidFill>
                    <a:srgbClr val="000000"/>
                  </a:solidFill>
                </a:rPr>
                <a:t>Activity</a:t>
              </a:r>
            </a:p>
            <a:p>
              <a:endParaRPr lang="en-US" sz="1600" dirty="0"/>
            </a:p>
          </p:txBody>
        </p:sp>
      </p:grpSp>
      <p:sp>
        <p:nvSpPr>
          <p:cNvPr id="8" name="AutoShape 7"/>
          <p:cNvSpPr>
            <a:spLocks noChangeArrowheads="1"/>
          </p:cNvSpPr>
          <p:nvPr/>
        </p:nvSpPr>
        <p:spPr bwMode="auto">
          <a:xfrm rot="18742576">
            <a:off x="3543029" y="5071639"/>
            <a:ext cx="1094295" cy="1181526"/>
          </a:xfrm>
          <a:prstGeom prst="upArrow">
            <a:avLst>
              <a:gd name="adj1" fmla="val 50000"/>
              <a:gd name="adj2" fmla="val 25000"/>
            </a:avLst>
          </a:prstGeom>
          <a:solidFill>
            <a:srgbClr val="FFFF99"/>
          </a:solidFill>
          <a:ln w="9525">
            <a:solidFill>
              <a:srgbClr val="000000"/>
            </a:solidFill>
            <a:miter lim="800000"/>
            <a:headEnd/>
            <a:tailEnd/>
          </a:ln>
        </p:spPr>
        <p:txBody>
          <a:bodyPr vert="eaVert" lIns="74066" tIns="37033" rIns="74066" bIns="37033" anchor="ctr"/>
          <a:lstStyle/>
          <a:p>
            <a:pPr algn="ctr"/>
            <a:endParaRPr lang="en-GB"/>
          </a:p>
        </p:txBody>
      </p:sp>
      <p:grpSp>
        <p:nvGrpSpPr>
          <p:cNvPr id="4" name="Group 9"/>
          <p:cNvGrpSpPr>
            <a:grpSpLocks/>
          </p:cNvGrpSpPr>
          <p:nvPr/>
        </p:nvGrpSpPr>
        <p:grpSpPr bwMode="auto">
          <a:xfrm>
            <a:off x="836712" y="4283968"/>
            <a:ext cx="5040313" cy="923239"/>
            <a:chOff x="833" y="1662"/>
            <a:chExt cx="3175" cy="835"/>
          </a:xfrm>
        </p:grpSpPr>
        <p:sp>
          <p:nvSpPr>
            <p:cNvPr id="14" name="Text Box 11"/>
            <p:cNvSpPr txBox="1">
              <a:spLocks noChangeArrowheads="1"/>
            </p:cNvSpPr>
            <p:nvPr/>
          </p:nvSpPr>
          <p:spPr bwMode="auto">
            <a:xfrm>
              <a:off x="833" y="1662"/>
              <a:ext cx="1043" cy="835"/>
            </a:xfrm>
            <a:prstGeom prst="rect">
              <a:avLst/>
            </a:prstGeom>
            <a:noFill/>
            <a:ln w="9525">
              <a:noFill/>
              <a:miter lim="800000"/>
              <a:headEnd/>
              <a:tailEnd/>
            </a:ln>
            <a:effectLst/>
          </p:spPr>
          <p:txBody>
            <a:bodyPr wrap="square">
              <a:spAutoFit/>
            </a:bodyPr>
            <a:lstStyle/>
            <a:p>
              <a:pPr>
                <a:spcBef>
                  <a:spcPct val="50000"/>
                </a:spcBef>
              </a:pPr>
              <a:r>
                <a:rPr lang="en-GB" b="1" dirty="0" smtClean="0">
                  <a:solidFill>
                    <a:srgbClr val="0000FF"/>
                  </a:solidFill>
                </a:rPr>
                <a:t>Knowledge from Experiences</a:t>
              </a:r>
              <a:endParaRPr lang="en-US" b="1" dirty="0">
                <a:solidFill>
                  <a:srgbClr val="0000FF"/>
                </a:solidFill>
              </a:endParaRPr>
            </a:p>
          </p:txBody>
        </p:sp>
        <p:sp>
          <p:nvSpPr>
            <p:cNvPr id="15" name="Text Box 12"/>
            <p:cNvSpPr txBox="1">
              <a:spLocks noChangeArrowheads="1"/>
            </p:cNvSpPr>
            <p:nvPr/>
          </p:nvSpPr>
          <p:spPr bwMode="auto">
            <a:xfrm>
              <a:off x="3056" y="1662"/>
              <a:ext cx="952" cy="835"/>
            </a:xfrm>
            <a:prstGeom prst="rect">
              <a:avLst/>
            </a:prstGeom>
            <a:noFill/>
            <a:ln w="9525">
              <a:noFill/>
              <a:miter lim="800000"/>
              <a:headEnd/>
              <a:tailEnd/>
            </a:ln>
            <a:effectLst/>
          </p:spPr>
          <p:txBody>
            <a:bodyPr wrap="square">
              <a:spAutoFit/>
            </a:bodyPr>
            <a:lstStyle/>
            <a:p>
              <a:pPr>
                <a:spcBef>
                  <a:spcPct val="50000"/>
                </a:spcBef>
              </a:pPr>
              <a:r>
                <a:rPr lang="en-GB" b="1" dirty="0" smtClean="0">
                  <a:solidFill>
                    <a:srgbClr val="0000FF"/>
                  </a:solidFill>
                </a:rPr>
                <a:t>Altered mental </a:t>
              </a:r>
              <a:r>
                <a:rPr lang="en-GB" b="1" dirty="0">
                  <a:solidFill>
                    <a:srgbClr val="0000FF"/>
                  </a:solidFill>
                </a:rPr>
                <a:t/>
              </a:r>
              <a:br>
                <a:rPr lang="en-GB" b="1" dirty="0">
                  <a:solidFill>
                    <a:srgbClr val="0000FF"/>
                  </a:solidFill>
                </a:rPr>
              </a:br>
              <a:r>
                <a:rPr lang="en-GB" b="1" dirty="0" smtClean="0">
                  <a:solidFill>
                    <a:srgbClr val="0000FF"/>
                  </a:solidFill>
                </a:rPr>
                <a:t>frameworks</a:t>
              </a:r>
              <a:endParaRPr lang="en-US" b="1" dirty="0">
                <a:solidFill>
                  <a:srgbClr val="0000FF"/>
                </a:solidFill>
              </a:endParaRPr>
            </a:p>
          </p:txBody>
        </p:sp>
        <p:sp>
          <p:nvSpPr>
            <p:cNvPr id="16" name="AutoShape 13"/>
            <p:cNvSpPr>
              <a:spLocks noChangeArrowheads="1"/>
            </p:cNvSpPr>
            <p:nvPr/>
          </p:nvSpPr>
          <p:spPr bwMode="auto">
            <a:xfrm>
              <a:off x="1831" y="1988"/>
              <a:ext cx="952" cy="130"/>
            </a:xfrm>
            <a:prstGeom prst="rightArrow">
              <a:avLst>
                <a:gd name="adj1" fmla="val 50000"/>
                <a:gd name="adj2" fmla="val 175000"/>
              </a:avLst>
            </a:prstGeom>
            <a:solidFill>
              <a:schemeClr val="tx1"/>
            </a:solidFill>
            <a:ln w="38100">
              <a:solidFill>
                <a:schemeClr val="tx1"/>
              </a:solidFill>
              <a:miter lim="800000"/>
              <a:headEnd/>
              <a:tailEnd/>
            </a:ln>
            <a:effectLst/>
          </p:spPr>
          <p:txBody>
            <a:bodyPr wrap="none" anchor="ctr"/>
            <a:lstStyle/>
            <a:p>
              <a:endParaRPr lang="en-US"/>
            </a:p>
          </p:txBody>
        </p:sp>
      </p:grpSp>
      <p:sp>
        <p:nvSpPr>
          <p:cNvPr id="17" name="TextBox 16"/>
          <p:cNvSpPr txBox="1"/>
          <p:nvPr/>
        </p:nvSpPr>
        <p:spPr>
          <a:xfrm>
            <a:off x="476672" y="1979712"/>
            <a:ext cx="5760640" cy="2246769"/>
          </a:xfrm>
          <a:prstGeom prst="rect">
            <a:avLst/>
          </a:prstGeom>
          <a:noFill/>
        </p:spPr>
        <p:txBody>
          <a:bodyPr wrap="square" rtlCol="0">
            <a:spAutoFit/>
          </a:bodyPr>
          <a:lstStyle/>
          <a:p>
            <a:r>
              <a:rPr lang="en-GB" sz="2800" dirty="0" smtClean="0"/>
              <a:t>Learning </a:t>
            </a:r>
            <a:r>
              <a:rPr lang="en-GB" sz="2800" dirty="0"/>
              <a:t>involves processes of change within the </a:t>
            </a:r>
            <a:r>
              <a:rPr lang="en-GB" sz="2800" dirty="0" smtClean="0"/>
              <a:t>brain that are driven by worthwhile activities and supported by supervisors, colleagues and ANYTHING that helps meaning-making</a:t>
            </a:r>
            <a:endParaRPr lang="en-US" sz="2800" dirty="0"/>
          </a:p>
        </p:txBody>
      </p:sp>
      <p:sp>
        <p:nvSpPr>
          <p:cNvPr id="18" name="TextBox 17"/>
          <p:cNvSpPr txBox="1"/>
          <p:nvPr/>
        </p:nvSpPr>
        <p:spPr>
          <a:xfrm>
            <a:off x="4293540" y="5364089"/>
            <a:ext cx="2232248" cy="584775"/>
          </a:xfrm>
          <a:prstGeom prst="rect">
            <a:avLst/>
          </a:prstGeom>
          <a:noFill/>
        </p:spPr>
        <p:txBody>
          <a:bodyPr wrap="square" rtlCol="0">
            <a:spAutoFit/>
          </a:bodyPr>
          <a:lstStyle/>
          <a:p>
            <a:r>
              <a:rPr lang="en-GB" sz="1600" b="1" dirty="0" smtClean="0"/>
              <a:t>Helped by instruction/ support for meaning</a:t>
            </a:r>
            <a:endParaRPr lang="en-US" sz="1600" b="1" dirty="0"/>
          </a:p>
        </p:txBody>
      </p:sp>
      <p:sp>
        <p:nvSpPr>
          <p:cNvPr id="19" name="TextBox 18"/>
          <p:cNvSpPr txBox="1"/>
          <p:nvPr/>
        </p:nvSpPr>
        <p:spPr>
          <a:xfrm>
            <a:off x="593304" y="7164288"/>
            <a:ext cx="6264696" cy="1569660"/>
          </a:xfrm>
          <a:prstGeom prst="rect">
            <a:avLst/>
          </a:prstGeom>
          <a:noFill/>
        </p:spPr>
        <p:txBody>
          <a:bodyPr wrap="square" rtlCol="0">
            <a:spAutoFit/>
          </a:bodyPr>
          <a:lstStyle/>
          <a:p>
            <a:r>
              <a:rPr lang="en-GB" sz="2400" dirty="0" smtClean="0">
                <a:solidFill>
                  <a:srgbClr val="FF0000"/>
                </a:solidFill>
              </a:rPr>
              <a:t>Learning comes about through experiences acting on </a:t>
            </a:r>
            <a:r>
              <a:rPr lang="en-GB" sz="2400" dirty="0">
                <a:solidFill>
                  <a:srgbClr val="FF0000"/>
                </a:solidFill>
              </a:rPr>
              <a:t>the </a:t>
            </a:r>
            <a:r>
              <a:rPr lang="en-GB" sz="2400" dirty="0" smtClean="0">
                <a:solidFill>
                  <a:srgbClr val="FF0000"/>
                </a:solidFill>
              </a:rPr>
              <a:t>student’s individual </a:t>
            </a:r>
            <a:r>
              <a:rPr lang="en-GB" sz="2400" dirty="0">
                <a:solidFill>
                  <a:srgbClr val="FF0000"/>
                </a:solidFill>
              </a:rPr>
              <a:t>mental attributes (ability, personality, the impact of their previous experience, </a:t>
            </a:r>
            <a:r>
              <a:rPr lang="en-GB" sz="2400" dirty="0" smtClean="0">
                <a:solidFill>
                  <a:srgbClr val="FF0000"/>
                </a:solidFill>
              </a:rPr>
              <a:t>their </a:t>
            </a:r>
            <a:r>
              <a:rPr lang="en-GB" sz="2400" b="1" dirty="0" smtClean="0">
                <a:solidFill>
                  <a:srgbClr val="FF0000"/>
                </a:solidFill>
              </a:rPr>
              <a:t>perceptions </a:t>
            </a:r>
            <a:r>
              <a:rPr lang="en-GB" sz="2400" dirty="0" smtClean="0">
                <a:solidFill>
                  <a:srgbClr val="FF0000"/>
                </a:solidFill>
              </a:rPr>
              <a:t>etc).</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500" fill="hold"/>
                                        <p:tgtEl>
                                          <p:spTgt spid="19"/>
                                        </p:tgtEl>
                                        <p:attrNameLst>
                                          <p:attrName>ppt_x</p:attrName>
                                        </p:attrNameLst>
                                      </p:cBhvr>
                                      <p:tavLst>
                                        <p:tav tm="0">
                                          <p:val>
                                            <p:strVal val="#ppt_x"/>
                                          </p:val>
                                        </p:tav>
                                        <p:tav tm="100000">
                                          <p:val>
                                            <p:strVal val="#ppt_x"/>
                                          </p:val>
                                        </p:tav>
                                      </p:tavLst>
                                    </p:anim>
                                    <p:anim calcmode="lin" valueType="num">
                                      <p:cBhvr additive="base">
                                        <p:cTn id="3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8" grpId="0"/>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906</TotalTime>
  <Words>854</Words>
  <Application>Microsoft Office PowerPoint</Application>
  <PresentationFormat>On-screen Show (4:3)</PresentationFormat>
  <Paragraphs>83</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UNDERSTANDING PLACEMENT LEARNING </vt:lpstr>
      <vt:lpstr>PowerPoint Presentation</vt:lpstr>
      <vt:lpstr>PowerPoint Presentation</vt:lpstr>
      <vt:lpstr>Initial basic concept of  learning</vt:lpstr>
      <vt:lpstr>Begin with student feedback.  Think: ‘How best to interpret what students can tell us?’</vt:lpstr>
      <vt:lpstr>Now negative feedback:</vt:lpstr>
      <vt:lpstr>What do experts think?</vt:lpstr>
      <vt:lpstr> UNDERSTANDING LEARNING - the secret of effective evaluation</vt:lpstr>
      <vt:lpstr>An expanded view of learning</vt:lpstr>
      <vt:lpstr>Learning Outcomes: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PLACEMENT LEARNING and its evaluation</dc:title>
  <dc:creator>Turner</dc:creator>
  <cp:lastModifiedBy>Sarah Chatwin</cp:lastModifiedBy>
  <cp:revision>112</cp:revision>
  <dcterms:created xsi:type="dcterms:W3CDTF">2011-11-19T11:05:11Z</dcterms:created>
  <dcterms:modified xsi:type="dcterms:W3CDTF">2012-02-24T17:06:07Z</dcterms:modified>
</cp:coreProperties>
</file>