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74" r:id="rId3"/>
    <p:sldId id="281" r:id="rId4"/>
    <p:sldId id="260" r:id="rId5"/>
    <p:sldId id="261" r:id="rId6"/>
    <p:sldId id="262" r:id="rId7"/>
    <p:sldId id="263" r:id="rId8"/>
    <p:sldId id="264" r:id="rId9"/>
    <p:sldId id="265" r:id="rId10"/>
    <p:sldId id="266" r:id="rId11"/>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512" y="-102"/>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C46575-68F3-4C06-AA6D-C8C7EB67BF4A}" type="datetimeFigureOut">
              <a:rPr lang="en-US" smtClean="0"/>
              <a:pPr/>
              <a:t>3/8/2012</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AC2134-AE06-4A6A-AF2E-4DC9660F6DEA}" type="slidenum">
              <a:rPr lang="en-US" smtClean="0"/>
              <a:pPr/>
              <a:t>‹#›</a:t>
            </a:fld>
            <a:endParaRPr lang="en-US"/>
          </a:p>
        </p:txBody>
      </p:sp>
    </p:spTree>
    <p:extLst>
      <p:ext uri="{BB962C8B-B14F-4D97-AF65-F5344CB8AC3E}">
        <p14:creationId xmlns:p14="http://schemas.microsoft.com/office/powerpoint/2010/main" val="1360074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C2134-AE06-4A6A-AF2E-4DC9660F6DEA}"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r>
              <a:rPr lang="en-GB" dirty="0" smtClean="0"/>
              <a:t>Especially for new/potential placements; type and level of</a:t>
            </a:r>
            <a:r>
              <a:rPr lang="en-GB" baseline="0" dirty="0" smtClean="0"/>
              <a:t> work, supervision/support for learning and individual.</a:t>
            </a:r>
          </a:p>
          <a:p>
            <a:pPr marL="228600" indent="-228600">
              <a:buAutoNum type="arabicPeriod"/>
            </a:pPr>
            <a:r>
              <a:rPr lang="en-GB" baseline="0" dirty="0" smtClean="0"/>
              <a:t>Pro-actively sought, ongoing, several times throughout placement need student feedback, DYNAMIC remember!, and BOTH +</a:t>
            </a:r>
            <a:r>
              <a:rPr lang="en-GB" baseline="0" dirty="0" err="1" smtClean="0"/>
              <a:t>ve</a:t>
            </a:r>
            <a:r>
              <a:rPr lang="en-GB" baseline="0" dirty="0" smtClean="0"/>
              <a:t> and –</a:t>
            </a:r>
            <a:r>
              <a:rPr lang="en-GB" baseline="0" dirty="0" err="1" smtClean="0"/>
              <a:t>ve</a:t>
            </a:r>
            <a:r>
              <a:rPr lang="en-GB" baseline="0" dirty="0" smtClean="0"/>
              <a:t>.   Feedback from dialogue, email exchanges etc (and answers to open questions).</a:t>
            </a:r>
          </a:p>
          <a:p>
            <a:pPr marL="228600" indent="-228600">
              <a:buAutoNum type="arabicPeriod"/>
            </a:pPr>
            <a:r>
              <a:rPr lang="en-GB" baseline="0" dirty="0" smtClean="0"/>
              <a:t>Get to the bottom of WHY negative perspective, understand the problem(s).</a:t>
            </a:r>
          </a:p>
          <a:p>
            <a:pPr marL="228600" indent="-228600">
              <a:buAutoNum type="arabicPeriod"/>
            </a:pPr>
            <a:r>
              <a:rPr lang="en-GB" baseline="0" dirty="0" smtClean="0"/>
              <a:t>?Introduce a project, more variety, different or additional supervisor etc.</a:t>
            </a:r>
          </a:p>
          <a:p>
            <a:pPr marL="228600" indent="-228600">
              <a:buAutoNum type="arabicPeriod"/>
            </a:pPr>
            <a:r>
              <a:rPr lang="en-GB" baseline="0" dirty="0" smtClean="0"/>
              <a:t>Terminate and/or not use again in future.  Student should not be penalised.</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18AC2134-AE06-4A6A-AF2E-4DC9660F6DEA}"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Ask</a:t>
            </a:r>
            <a:r>
              <a:rPr lang="en-GB" baseline="0" dirty="0" smtClean="0"/>
              <a:t> t</a:t>
            </a:r>
            <a:r>
              <a:rPr lang="en-GB" dirty="0" smtClean="0"/>
              <a:t>hese</a:t>
            </a:r>
            <a:r>
              <a:rPr lang="en-GB" baseline="0" dirty="0" smtClean="0"/>
              <a:t> questions of employers because, as we saw last week, these are the areas of importance in placement learning; they are the things we must try to get right.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latin typeface="+mn-lt"/>
                <a:ea typeface="+mn-ea"/>
                <a:cs typeface="+mn-cs"/>
              </a:rPr>
              <a:t>Is the</a:t>
            </a:r>
            <a:r>
              <a:rPr lang="en-GB" sz="1200" kern="1200" baseline="0" dirty="0" smtClean="0">
                <a:solidFill>
                  <a:schemeClr val="tx1"/>
                </a:solidFill>
                <a:latin typeface="+mn-lt"/>
                <a:ea typeface="+mn-ea"/>
                <a:cs typeface="+mn-cs"/>
              </a:rPr>
              <a:t> work </a:t>
            </a:r>
            <a:r>
              <a:rPr lang="en-GB" sz="1200" kern="1200" dirty="0" smtClean="0">
                <a:solidFill>
                  <a:schemeClr val="tx1"/>
                </a:solidFill>
                <a:latin typeface="+mn-lt"/>
                <a:ea typeface="+mn-ea"/>
                <a:cs typeface="+mn-cs"/>
              </a:rPr>
              <a:t>varied and at the level appropriate for a junior professional or is it merely routine or mundane?</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latin typeface="+mn-lt"/>
                <a:ea typeface="+mn-ea"/>
                <a:cs typeface="+mn-cs"/>
              </a:rPr>
              <a:t>Will the</a:t>
            </a:r>
            <a:r>
              <a:rPr lang="en-GB" sz="1200" kern="1200" baseline="0" dirty="0" smtClean="0">
                <a:solidFill>
                  <a:schemeClr val="tx1"/>
                </a:solidFill>
                <a:latin typeface="+mn-lt"/>
                <a:ea typeface="+mn-ea"/>
                <a:cs typeface="+mn-cs"/>
              </a:rPr>
              <a:t> student</a:t>
            </a:r>
            <a:r>
              <a:rPr lang="en-GB" sz="1200" kern="1200" dirty="0" smtClean="0">
                <a:solidFill>
                  <a:schemeClr val="tx1"/>
                </a:solidFill>
                <a:latin typeface="+mn-lt"/>
                <a:ea typeface="+mn-ea"/>
                <a:cs typeface="+mn-cs"/>
              </a:rPr>
              <a:t> be helped to learn, to build their understanding, and supported as an individual?</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latin typeface="+mn-lt"/>
                <a:ea typeface="+mn-ea"/>
                <a:cs typeface="+mn-cs"/>
              </a:rPr>
              <a:t>Will the</a:t>
            </a:r>
            <a:r>
              <a:rPr lang="en-GB" sz="1200" kern="1200" baseline="0" dirty="0" smtClean="0">
                <a:solidFill>
                  <a:schemeClr val="tx1"/>
                </a:solidFill>
                <a:latin typeface="+mn-lt"/>
                <a:ea typeface="+mn-ea"/>
                <a:cs typeface="+mn-cs"/>
              </a:rPr>
              <a:t> student</a:t>
            </a:r>
            <a:r>
              <a:rPr lang="en-GB" sz="1200" kern="1200" dirty="0" smtClean="0">
                <a:solidFill>
                  <a:schemeClr val="tx1"/>
                </a:solidFill>
                <a:latin typeface="+mn-lt"/>
                <a:ea typeface="+mn-ea"/>
                <a:cs typeface="+mn-cs"/>
              </a:rPr>
              <a:t> be treated as a respected colleague or as a menial worker?  Is the culture of the organisation such that the student will be included in friendly interactions at work (and perhaps socially)?</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latin typeface="+mn-lt"/>
                <a:ea typeface="+mn-ea"/>
                <a:cs typeface="+mn-cs"/>
              </a:rPr>
              <a:t>What is the student likely to achieve, in terms of their employability and also academically, professionally and personally, through engaging in their placement work?</a:t>
            </a:r>
            <a:endParaRPr lang="en-US" sz="1200" kern="1200" dirty="0" smtClean="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kern="1200" dirty="0" smtClean="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kern="1200" dirty="0" smtClean="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8AC2134-AE06-4A6A-AF2E-4DC9660F6DEA}"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latin typeface="+mn-lt"/>
                <a:ea typeface="+mn-ea"/>
                <a:cs typeface="+mn-cs"/>
              </a:rPr>
              <a:t>Does the student feel that their work is meaningful and/or has real purpose and value?  Do they report doing ‘a proper job’ or a designated project?  Or do they report feeling bored and under-challenged?  If so, what is the actual focus of their activity while on placement?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latin typeface="+mn-lt"/>
                <a:ea typeface="+mn-ea"/>
                <a:cs typeface="+mn-cs"/>
              </a:rPr>
              <a:t>Does the</a:t>
            </a:r>
            <a:r>
              <a:rPr lang="en-GB" sz="1200" kern="1200" baseline="0" dirty="0" smtClean="0">
                <a:solidFill>
                  <a:schemeClr val="tx1"/>
                </a:solidFill>
                <a:latin typeface="+mn-lt"/>
                <a:ea typeface="+mn-ea"/>
                <a:cs typeface="+mn-cs"/>
              </a:rPr>
              <a:t> student </a:t>
            </a:r>
            <a:r>
              <a:rPr lang="en-GB" sz="1200" kern="1200" dirty="0" smtClean="0">
                <a:solidFill>
                  <a:schemeClr val="tx1"/>
                </a:solidFill>
                <a:latin typeface="+mn-lt"/>
                <a:ea typeface="+mn-ea"/>
                <a:cs typeface="+mn-cs"/>
              </a:rPr>
              <a:t>feel that they are being helped to learn and understand?  If not, is the student coping adequately and able to construct their understanding without direct support?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latin typeface="+mn-lt"/>
                <a:ea typeface="+mn-ea"/>
                <a:cs typeface="+mn-cs"/>
              </a:rPr>
              <a:t>Does the student feel valued or under-valued?  Do they find their colleagues supportive or antagonistic?</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1200" kern="1200" dirty="0" smtClean="0">
                <a:solidFill>
                  <a:schemeClr val="tx1"/>
                </a:solidFill>
                <a:latin typeface="+mn-lt"/>
                <a:ea typeface="+mn-ea"/>
                <a:cs typeface="+mn-cs"/>
              </a:rPr>
              <a:t>Does the student feel as if their placement learning is rewarding or as if it does not challenge them enough to help them achieve at a worthwhile level?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kern="1200" dirty="0" smtClean="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kern="1200" dirty="0" smtClean="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18AC2134-AE06-4A6A-AF2E-4DC9660F6DEA}"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There are different ways</a:t>
            </a:r>
            <a:r>
              <a:rPr lang="en-GB" baseline="0" dirty="0" smtClean="0"/>
              <a:t> of thinking about DISPARITY between situations illustrated in contrasting models.</a:t>
            </a:r>
            <a:endParaRPr lang="en-US" baseline="0" dirty="0" smtClean="0"/>
          </a:p>
          <a:p>
            <a:pPr marL="228600" indent="-228600">
              <a:buAutoNum type="arabicPeriod"/>
            </a:pPr>
            <a:r>
              <a:rPr lang="en-GB" baseline="0" dirty="0" smtClean="0"/>
              <a:t>You could see it as the different perspectives of the employer and their student.  However, employer’s views may carry more authority than the student’s and potential for students’ criticism to be seen as whinging.</a:t>
            </a:r>
          </a:p>
          <a:p>
            <a:pPr marL="228600" indent="-228600">
              <a:buAutoNum type="arabicPeriod"/>
            </a:pPr>
            <a:r>
              <a:rPr lang="en-GB" baseline="0" dirty="0" smtClean="0"/>
              <a:t>Alternatively (the Theories of Action view), disparity could be seen as differences between what employers claimed for their placement when it was being set up and the actual situation experienced by the student in practice.  Is this ‘blaming’ the employer or do universities have the right to expect employers to deliver what they promised, perhaps even a duty of care to require this of our placement providers?</a:t>
            </a:r>
            <a:endParaRPr lang="en-US" dirty="0"/>
          </a:p>
        </p:txBody>
      </p:sp>
      <p:sp>
        <p:nvSpPr>
          <p:cNvPr id="4" name="Slide Number Placeholder 3"/>
          <p:cNvSpPr>
            <a:spLocks noGrp="1"/>
          </p:cNvSpPr>
          <p:nvPr>
            <p:ph type="sldNum" sz="quarter" idx="10"/>
          </p:nvPr>
        </p:nvSpPr>
        <p:spPr/>
        <p:txBody>
          <a:bodyPr/>
          <a:lstStyle/>
          <a:p>
            <a:fld id="{18AC2134-AE06-4A6A-AF2E-4DC9660F6DEA}"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What have you got and are you happy to share negative</a:t>
            </a:r>
            <a:r>
              <a:rPr lang="en-GB" baseline="0" dirty="0" smtClean="0"/>
              <a:t> feedback (i.e. critical of placements) with your colleagues?  If sensitive, you can keep it to yourself.</a:t>
            </a:r>
            <a:endParaRPr lang="en-US" dirty="0"/>
          </a:p>
        </p:txBody>
      </p:sp>
      <p:sp>
        <p:nvSpPr>
          <p:cNvPr id="4" name="Slide Number Placeholder 3"/>
          <p:cNvSpPr>
            <a:spLocks noGrp="1"/>
          </p:cNvSpPr>
          <p:nvPr>
            <p:ph type="sldNum" sz="quarter" idx="10"/>
          </p:nvPr>
        </p:nvSpPr>
        <p:spPr/>
        <p:txBody>
          <a:bodyPr/>
          <a:lstStyle/>
          <a:p>
            <a:fld id="{18AC2134-AE06-4A6A-AF2E-4DC9660F6DEA}" type="slidenum">
              <a:rPr lang="en-US" smtClean="0"/>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AC2134-AE06-4A6A-AF2E-4DC9660F6DEA}"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340BD3-AD2D-4F07-93E7-BD5208EE6721}" type="datetimeFigureOut">
              <a:rPr lang="en-US" smtClean="0"/>
              <a:pPr/>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C6E2F2-9C3F-4EB2-8414-C6BFBA6F816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340BD3-AD2D-4F07-93E7-BD5208EE6721}" type="datetimeFigureOut">
              <a:rPr lang="en-US" smtClean="0"/>
              <a:pPr/>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C6E2F2-9C3F-4EB2-8414-C6BFBA6F816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340BD3-AD2D-4F07-93E7-BD5208EE6721}" type="datetimeFigureOut">
              <a:rPr lang="en-US" smtClean="0"/>
              <a:pPr/>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C6E2F2-9C3F-4EB2-8414-C6BFBA6F816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340BD3-AD2D-4F07-93E7-BD5208EE6721}" type="datetimeFigureOut">
              <a:rPr lang="en-US" smtClean="0"/>
              <a:pPr/>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C6E2F2-9C3F-4EB2-8414-C6BFBA6F816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340BD3-AD2D-4F07-93E7-BD5208EE6721}" type="datetimeFigureOut">
              <a:rPr lang="en-US" smtClean="0"/>
              <a:pPr/>
              <a:t>3/8/2012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C6E2F2-9C3F-4EB2-8414-C6BFBA6F816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340BD3-AD2D-4F07-93E7-BD5208EE6721}" type="datetimeFigureOut">
              <a:rPr lang="en-US" smtClean="0"/>
              <a:pPr/>
              <a:t>3/8/2012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C6E2F2-9C3F-4EB2-8414-C6BFBA6F816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340BD3-AD2D-4F07-93E7-BD5208EE6721}" type="datetimeFigureOut">
              <a:rPr lang="en-US" smtClean="0"/>
              <a:pPr/>
              <a:t>3/8/2012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C6E2F2-9C3F-4EB2-8414-C6BFBA6F816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340BD3-AD2D-4F07-93E7-BD5208EE6721}" type="datetimeFigureOut">
              <a:rPr lang="en-US" smtClean="0"/>
              <a:pPr/>
              <a:t>3/8/2012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C6E2F2-9C3F-4EB2-8414-C6BFBA6F816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340BD3-AD2D-4F07-93E7-BD5208EE6721}" type="datetimeFigureOut">
              <a:rPr lang="en-US" smtClean="0"/>
              <a:pPr/>
              <a:t>3/8/2012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C6E2F2-9C3F-4EB2-8414-C6BFBA6F816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340BD3-AD2D-4F07-93E7-BD5208EE6721}" type="datetimeFigureOut">
              <a:rPr lang="en-US" smtClean="0"/>
              <a:pPr/>
              <a:t>3/8/2012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C6E2F2-9C3F-4EB2-8414-C6BFBA6F816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340BD3-AD2D-4F07-93E7-BD5208EE6721}" type="datetimeFigureOut">
              <a:rPr lang="en-US" smtClean="0"/>
              <a:pPr/>
              <a:t>3/8/2012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C6E2F2-9C3F-4EB2-8414-C6BFBA6F816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3340BD3-AD2D-4F07-93E7-BD5208EE6721}" type="datetimeFigureOut">
              <a:rPr lang="en-US" smtClean="0"/>
              <a:pPr/>
              <a:t>3/8/2012</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8C6E2F2-9C3F-4EB2-8414-C6BFBA6F816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poppy.m.turner@gmail.com"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mailto:poppy.m.turner@gmail.com"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mailto:Poppy.m.turner@bath.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8680" y="2051722"/>
            <a:ext cx="5829300" cy="1960033"/>
          </a:xfrm>
        </p:spPr>
        <p:txBody>
          <a:bodyPr>
            <a:normAutofit fontScale="90000"/>
          </a:bodyPr>
          <a:lstStyle/>
          <a:p>
            <a:r>
              <a:rPr lang="en-GB" b="1" dirty="0" smtClean="0">
                <a:solidFill>
                  <a:srgbClr val="0070C0"/>
                </a:solidFill>
              </a:rPr>
              <a:t>EVALUATION OF PLACEMENT LEARNING OPPORTUNITIES</a:t>
            </a:r>
            <a:r>
              <a:rPr lang="en-GB" dirty="0" smtClean="0">
                <a:solidFill>
                  <a:srgbClr val="0070C0"/>
                </a:solidFill>
              </a:rPr>
              <a:t/>
            </a:r>
            <a:br>
              <a:rPr lang="en-GB" dirty="0" smtClean="0">
                <a:solidFill>
                  <a:srgbClr val="0070C0"/>
                </a:solidFill>
              </a:rPr>
            </a:br>
            <a:endParaRPr lang="en-US" dirty="0">
              <a:solidFill>
                <a:srgbClr val="0070C0"/>
              </a:solidFill>
            </a:endParaRPr>
          </a:p>
        </p:txBody>
      </p:sp>
      <p:sp>
        <p:nvSpPr>
          <p:cNvPr id="4" name="TextBox 3"/>
          <p:cNvSpPr txBox="1"/>
          <p:nvPr/>
        </p:nvSpPr>
        <p:spPr>
          <a:xfrm>
            <a:off x="1052736" y="4211960"/>
            <a:ext cx="4968552" cy="1569660"/>
          </a:xfrm>
          <a:prstGeom prst="rect">
            <a:avLst/>
          </a:prstGeom>
          <a:noFill/>
        </p:spPr>
        <p:txBody>
          <a:bodyPr wrap="square" rtlCol="0">
            <a:spAutoFit/>
          </a:bodyPr>
          <a:lstStyle/>
          <a:p>
            <a:pPr algn="ctr"/>
            <a:r>
              <a:rPr lang="en-GB" sz="3200" dirty="0" smtClean="0"/>
              <a:t>Dr Poppy Turner</a:t>
            </a:r>
          </a:p>
          <a:p>
            <a:pPr algn="ctr"/>
            <a:r>
              <a:rPr lang="en-GB" sz="3200" dirty="0" smtClean="0">
                <a:hlinkClick r:id="rId2"/>
              </a:rPr>
              <a:t>poppy.m.turner@gmail.com</a:t>
            </a:r>
            <a:endParaRPr lang="en-GB" sz="3200" dirty="0" smtClean="0"/>
          </a:p>
          <a:p>
            <a:pPr algn="ctr"/>
            <a:endParaRPr lang="en-US" sz="3200" dirty="0"/>
          </a:p>
        </p:txBody>
      </p:sp>
      <p:pic>
        <p:nvPicPr>
          <p:cNvPr id="1026" name="Picture 2"/>
          <p:cNvPicPr>
            <a:picLocks noChangeAspect="1" noChangeArrowheads="1"/>
          </p:cNvPicPr>
          <p:nvPr/>
        </p:nvPicPr>
        <p:blipFill>
          <a:blip r:embed="rId3" cstate="print"/>
          <a:srcRect/>
          <a:stretch>
            <a:fillRect/>
          </a:stretch>
        </p:blipFill>
        <p:spPr bwMode="auto">
          <a:xfrm>
            <a:off x="4581128" y="6660232"/>
            <a:ext cx="1584325" cy="600075"/>
          </a:xfrm>
          <a:prstGeom prst="rect">
            <a:avLst/>
          </a:prstGeom>
          <a:noFill/>
        </p:spPr>
      </p:pic>
      <p:pic>
        <p:nvPicPr>
          <p:cNvPr id="1027" name="Picture 3"/>
          <p:cNvPicPr>
            <a:picLocks noChangeAspect="1" noChangeArrowheads="1"/>
          </p:cNvPicPr>
          <p:nvPr/>
        </p:nvPicPr>
        <p:blipFill>
          <a:blip r:embed="rId4" cstate="print"/>
          <a:srcRect/>
          <a:stretch>
            <a:fillRect/>
          </a:stretch>
        </p:blipFill>
        <p:spPr bwMode="auto">
          <a:xfrm>
            <a:off x="908720" y="6660232"/>
            <a:ext cx="1635125" cy="671513"/>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92696" y="3203848"/>
            <a:ext cx="5616624" cy="3970318"/>
          </a:xfrm>
          <a:prstGeom prst="rect">
            <a:avLst/>
          </a:prstGeom>
          <a:noFill/>
        </p:spPr>
        <p:txBody>
          <a:bodyPr wrap="square" rtlCol="0">
            <a:spAutoFit/>
          </a:bodyPr>
          <a:lstStyle/>
          <a:p>
            <a:r>
              <a:rPr lang="en-GB" sz="3600" b="1" dirty="0" smtClean="0">
                <a:solidFill>
                  <a:srgbClr val="0070C0"/>
                </a:solidFill>
              </a:rPr>
              <a:t>That was a whistle-stop tour of learning – especially placement learning and its evaluation.  To discuss further:</a:t>
            </a:r>
          </a:p>
          <a:p>
            <a:r>
              <a:rPr lang="en-GB" sz="3600" dirty="0" smtClean="0">
                <a:hlinkClick r:id="rId3"/>
              </a:rPr>
              <a:t>poppy.m.turner@gmail.com</a:t>
            </a:r>
            <a:endParaRPr lang="en-GB" sz="3600" dirty="0" smtClean="0"/>
          </a:p>
          <a:p>
            <a:r>
              <a:rPr lang="en-GB" sz="3600" dirty="0" smtClean="0">
                <a:hlinkClick r:id="rId4"/>
              </a:rPr>
              <a:t>Poppy.m.turner@bath.edu</a:t>
            </a:r>
            <a:endParaRPr lang="en-US" sz="4000" b="1" dirty="0">
              <a:solidFill>
                <a:srgbClr val="0070C0"/>
              </a:solidFill>
            </a:endParaRPr>
          </a:p>
        </p:txBody>
      </p:sp>
      <p:sp>
        <p:nvSpPr>
          <p:cNvPr id="3" name="TextBox 2"/>
          <p:cNvSpPr txBox="1"/>
          <p:nvPr/>
        </p:nvSpPr>
        <p:spPr>
          <a:xfrm>
            <a:off x="692696" y="7596336"/>
            <a:ext cx="5616624" cy="769441"/>
          </a:xfrm>
          <a:prstGeom prst="rect">
            <a:avLst/>
          </a:prstGeom>
          <a:noFill/>
        </p:spPr>
        <p:txBody>
          <a:bodyPr wrap="square" rtlCol="0">
            <a:spAutoFit/>
          </a:bodyPr>
          <a:lstStyle/>
          <a:p>
            <a:r>
              <a:rPr lang="en-GB" sz="4400" dirty="0" smtClean="0">
                <a:solidFill>
                  <a:srgbClr val="FF0000"/>
                </a:solidFill>
              </a:rPr>
              <a:t>Feedback please!!</a:t>
            </a:r>
            <a:endParaRPr lang="en-US" sz="4400" dirty="0">
              <a:solidFill>
                <a:srgbClr val="FF0000"/>
              </a:solidFill>
            </a:endParaRPr>
          </a:p>
        </p:txBody>
      </p:sp>
      <p:sp>
        <p:nvSpPr>
          <p:cNvPr id="6" name="TextBox 5"/>
          <p:cNvSpPr txBox="1"/>
          <p:nvPr/>
        </p:nvSpPr>
        <p:spPr>
          <a:xfrm>
            <a:off x="476672" y="395536"/>
            <a:ext cx="6120680" cy="2554545"/>
          </a:xfrm>
          <a:prstGeom prst="rect">
            <a:avLst/>
          </a:prstGeom>
          <a:noFill/>
        </p:spPr>
        <p:txBody>
          <a:bodyPr wrap="square" rtlCol="0">
            <a:spAutoFit/>
          </a:bodyPr>
          <a:lstStyle/>
          <a:p>
            <a:r>
              <a:rPr lang="en-GB" sz="4000" b="1" dirty="0" smtClean="0">
                <a:solidFill>
                  <a:srgbClr val="FF0000"/>
                </a:solidFill>
              </a:rPr>
              <a:t>Frameworks and Models for Analytical Evaluation of Placement Learning Opportunities</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648" y="539552"/>
            <a:ext cx="6336704" cy="7776864"/>
          </a:xfrm>
        </p:spPr>
        <p:txBody>
          <a:bodyPr>
            <a:noAutofit/>
          </a:bodyPr>
          <a:lstStyle/>
          <a:p>
            <a:pPr algn="l"/>
            <a:r>
              <a:rPr lang="en-GB" sz="4800" u="sng" dirty="0" smtClean="0">
                <a:solidFill>
                  <a:srgbClr val="FF0000"/>
                </a:solidFill>
              </a:rPr>
              <a:t>Guidelines for the Evaluation of Placement Opportunities</a:t>
            </a:r>
            <a:r>
              <a:rPr lang="en-GB" u="sng" dirty="0" smtClean="0">
                <a:solidFill>
                  <a:srgbClr val="0070C0"/>
                </a:solidFill>
              </a:rPr>
              <a:t/>
            </a:r>
            <a:br>
              <a:rPr lang="en-GB" u="sng" dirty="0" smtClean="0">
                <a:solidFill>
                  <a:srgbClr val="0070C0"/>
                </a:solidFill>
              </a:rPr>
            </a:br>
            <a:r>
              <a:rPr lang="en-GB" u="sng" dirty="0" smtClean="0">
                <a:solidFill>
                  <a:srgbClr val="0070C0"/>
                </a:solidFill>
              </a:rPr>
              <a:t/>
            </a:r>
            <a:br>
              <a:rPr lang="en-GB" u="sng" dirty="0" smtClean="0">
                <a:solidFill>
                  <a:srgbClr val="0070C0"/>
                </a:solidFill>
              </a:rPr>
            </a:br>
            <a:r>
              <a:rPr lang="en-GB" dirty="0" smtClean="0"/>
              <a:t>Written feed-back please.  </a:t>
            </a:r>
            <a:r>
              <a:rPr lang="en-GB" dirty="0" smtClean="0">
                <a:solidFill>
                  <a:srgbClr val="FF0000"/>
                </a:solidFill>
              </a:rPr>
              <a:t>Handout.</a:t>
            </a:r>
            <a:r>
              <a:rPr lang="en-GB" dirty="0" smtClean="0"/>
              <a:t/>
            </a:r>
            <a:br>
              <a:rPr lang="en-GB" dirty="0" smtClean="0"/>
            </a:br>
            <a:r>
              <a:rPr lang="en-GB" dirty="0" smtClean="0"/>
              <a:t> </a:t>
            </a:r>
            <a:br>
              <a:rPr lang="en-GB" dirty="0" smtClean="0"/>
            </a:br>
            <a:r>
              <a:rPr lang="en-GB" sz="4000" dirty="0" smtClean="0">
                <a:solidFill>
                  <a:srgbClr val="0000FF"/>
                </a:solidFill>
                <a:latin typeface="Arial" pitchFamily="34" charset="0"/>
                <a:ea typeface="+mn-ea"/>
                <a:cs typeface="Arial" pitchFamily="34" charset="0"/>
              </a:rPr>
              <a:t>Is there anything you want to discuss as a group?</a:t>
            </a:r>
            <a:endParaRPr lang="en-US" sz="4000" dirty="0">
              <a:solidFill>
                <a:srgbClr val="0000FF"/>
              </a:solidFill>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0" y="395536"/>
            <a:ext cx="6858000" cy="8496944"/>
          </a:xfrm>
          <a:prstGeom prst="rect">
            <a:avLst/>
          </a:prstGeom>
        </p:spPr>
        <p:txBody>
          <a:bodyPr>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7300" b="0" i="0" u="none" strike="noStrike" kern="1200" cap="none" spc="0" normalizeH="0" baseline="0" noProof="0" dirty="0" smtClean="0">
                <a:ln>
                  <a:noFill/>
                </a:ln>
                <a:solidFill>
                  <a:srgbClr val="0070C0"/>
                </a:solidFill>
                <a:effectLst/>
                <a:uLnTx/>
                <a:uFillTx/>
                <a:latin typeface="+mj-lt"/>
                <a:ea typeface="+mj-ea"/>
                <a:cs typeface="+mj-cs"/>
              </a:rPr>
              <a:t>  </a:t>
            </a:r>
            <a:r>
              <a:rPr lang="en-GB" sz="4800" dirty="0" smtClean="0">
                <a:latin typeface="+mj-lt"/>
                <a:ea typeface="+mj-ea"/>
                <a:cs typeface="+mj-cs"/>
              </a:rPr>
              <a:t>With new u</a:t>
            </a:r>
            <a:r>
              <a:rPr kumimoji="0" lang="en-GB" sz="4800" b="0" i="0" u="none" strike="noStrike" kern="1200" cap="none" spc="0" normalizeH="0" baseline="0" noProof="0" dirty="0" err="1" smtClean="0">
                <a:ln>
                  <a:noFill/>
                </a:ln>
                <a:effectLst/>
                <a:uLnTx/>
                <a:uFillTx/>
                <a:latin typeface="+mj-lt"/>
                <a:ea typeface="+mj-ea"/>
                <a:cs typeface="+mj-cs"/>
              </a:rPr>
              <a:t>nderstanding</a:t>
            </a:r>
            <a:r>
              <a:rPr kumimoji="0" lang="en-GB" sz="4800" b="0" i="0" u="none" strike="noStrike" kern="1200" cap="none" spc="0" normalizeH="0" baseline="0" noProof="0" dirty="0" smtClean="0">
                <a:ln>
                  <a:noFill/>
                </a:ln>
                <a:effectLst/>
                <a:uLnTx/>
                <a:uFillTx/>
                <a:latin typeface="+mj-lt"/>
                <a:ea typeface="+mj-ea"/>
                <a:cs typeface="+mj-cs"/>
              </a:rPr>
              <a:t> of placement learning, we can now use </a:t>
            </a:r>
            <a:r>
              <a:rPr kumimoji="0" lang="en-GB" sz="4800" b="0" i="0" u="none" strike="noStrike" kern="1200" cap="none" spc="0" normalizeH="0" baseline="0" noProof="0" dirty="0" smtClean="0">
                <a:ln>
                  <a:noFill/>
                </a:ln>
                <a:solidFill>
                  <a:srgbClr val="FF0000"/>
                </a:solidFill>
                <a:effectLst/>
                <a:uLnTx/>
                <a:uFillTx/>
                <a:latin typeface="+mj-lt"/>
                <a:ea typeface="+mj-ea"/>
                <a:cs typeface="+mj-cs"/>
              </a:rPr>
              <a:t>F</a:t>
            </a:r>
            <a:r>
              <a:rPr kumimoji="0" lang="en-GB" sz="4800" b="0" i="0" strike="noStrike" kern="1200" cap="none" spc="0" normalizeH="0" baseline="0" noProof="0" dirty="0" smtClean="0">
                <a:ln>
                  <a:noFill/>
                </a:ln>
                <a:solidFill>
                  <a:srgbClr val="FF0000"/>
                </a:solidFill>
                <a:effectLst/>
                <a:uLnTx/>
                <a:uFillTx/>
                <a:latin typeface="+mj-lt"/>
                <a:ea typeface="+mj-ea"/>
                <a:cs typeface="+mj-cs"/>
              </a:rPr>
              <a:t>rameworks and Models for Evaluation</a:t>
            </a:r>
            <a:endParaRPr kumimoji="0" lang="en-GB" sz="4800" b="0" i="0" strike="noStrike" kern="1200" cap="none" spc="0" normalizeH="0" baseline="0" noProof="0" dirty="0" smtClean="0">
              <a:ln>
                <a:noFill/>
              </a:ln>
              <a:solidFill>
                <a:srgbClr val="0070C0"/>
              </a:solidFill>
              <a:effectLst/>
              <a:uLnTx/>
              <a:uFillTx/>
              <a:latin typeface="+mj-lt"/>
              <a:ea typeface="+mj-ea"/>
              <a:cs typeface="+mj-cs"/>
            </a:endParaRPr>
          </a:p>
          <a:p>
            <a:pPr marL="342900" lvl="0">
              <a:spcBef>
                <a:spcPct val="20000"/>
              </a:spcBef>
            </a:pPr>
            <a:r>
              <a:rPr kumimoji="0" lang="en-GB" sz="4400" b="0" i="0" u="none" strike="noStrike" kern="1200" cap="none" spc="0" normalizeH="0" baseline="0" noProof="0" dirty="0" smtClean="0">
                <a:ln>
                  <a:noFill/>
                </a:ln>
                <a:solidFill>
                  <a:schemeClr val="tx2">
                    <a:lumMod val="60000"/>
                    <a:lumOff val="40000"/>
                  </a:schemeClr>
                </a:solidFill>
                <a:effectLst/>
                <a:uLnTx/>
                <a:uFillTx/>
                <a:latin typeface="+mn-lt"/>
                <a:ea typeface="+mn-ea"/>
                <a:cs typeface="+mn-cs"/>
              </a:rPr>
              <a:t>for deeper analysis of any problem placements.</a:t>
            </a:r>
          </a:p>
          <a:p>
            <a:pPr marL="342900" lvl="0">
              <a:spcBef>
                <a:spcPct val="20000"/>
              </a:spcBef>
            </a:pPr>
            <a:endParaRPr kumimoji="0" lang="en-GB" sz="4400" b="0" i="0" u="none" strike="noStrike" kern="1200" cap="none" spc="0" normalizeH="0" baseline="0" noProof="0" dirty="0" smtClean="0">
              <a:ln>
                <a:noFill/>
              </a:ln>
              <a:solidFill>
                <a:schemeClr val="tx1"/>
              </a:solidFill>
              <a:effectLst/>
              <a:uLnTx/>
              <a:uFillTx/>
              <a:latin typeface="+mn-lt"/>
              <a:ea typeface="+mn-ea"/>
              <a:cs typeface="+mn-cs"/>
            </a:endParaRPr>
          </a:p>
          <a:p>
            <a:pPr marL="342900" lvl="0">
              <a:spcBef>
                <a:spcPct val="20000"/>
              </a:spcBef>
            </a:pPr>
            <a:r>
              <a:rPr lang="en-GB" sz="4400" dirty="0" smtClean="0">
                <a:solidFill>
                  <a:srgbClr val="FF0000"/>
                </a:solidFill>
              </a:rPr>
              <a:t>We will </a:t>
            </a:r>
            <a:r>
              <a:rPr lang="en-GB" sz="4400" dirty="0" smtClean="0">
                <a:solidFill>
                  <a:srgbClr val="FF0000"/>
                </a:solidFill>
              </a:rPr>
              <a:t>practice </a:t>
            </a:r>
            <a:r>
              <a:rPr lang="en-GB" sz="4400" dirty="0" smtClean="0">
                <a:solidFill>
                  <a:srgbClr val="FF0000"/>
                </a:solidFill>
              </a:rPr>
              <a:t>with feedback from your own students</a:t>
            </a:r>
          </a:p>
          <a:p>
            <a:pPr marL="342900" lvl="0">
              <a:spcBef>
                <a:spcPct val="20000"/>
              </a:spcBef>
            </a:pPr>
            <a:endParaRPr kumimoji="0" lang="en-GB" sz="4400" b="0" i="0" u="none" strike="noStrike" kern="1200" cap="none" spc="0" normalizeH="0" baseline="0" noProof="0" dirty="0" smtClean="0">
              <a:ln>
                <a:noFill/>
              </a:ln>
              <a:solidFill>
                <a:srgbClr val="FF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9552"/>
            <a:ext cx="6172200" cy="1524000"/>
          </a:xfrm>
        </p:spPr>
        <p:txBody>
          <a:bodyPr>
            <a:normAutofit fontScale="90000"/>
          </a:bodyPr>
          <a:lstStyle/>
          <a:p>
            <a:pPr algn="l"/>
            <a:r>
              <a:rPr lang="en-GB" dirty="0" smtClean="0">
                <a:solidFill>
                  <a:srgbClr val="0070C0"/>
                </a:solidFill>
              </a:rPr>
              <a:t>Stages of Effective Evaluation of Placement Learning </a:t>
            </a:r>
            <a:r>
              <a:rPr lang="en-GB" dirty="0" err="1" smtClean="0">
                <a:solidFill>
                  <a:srgbClr val="0070C0"/>
                </a:solidFill>
              </a:rPr>
              <a:t>Opportunties</a:t>
            </a:r>
            <a:endParaRPr lang="en-US" dirty="0">
              <a:solidFill>
                <a:srgbClr val="0070C0"/>
              </a:solidFill>
            </a:endParaRPr>
          </a:p>
        </p:txBody>
      </p:sp>
      <p:sp>
        <p:nvSpPr>
          <p:cNvPr id="3" name="Content Placeholder 2"/>
          <p:cNvSpPr>
            <a:spLocks noGrp="1"/>
          </p:cNvSpPr>
          <p:nvPr>
            <p:ph idx="1"/>
          </p:nvPr>
        </p:nvSpPr>
        <p:spPr>
          <a:xfrm>
            <a:off x="620688" y="2483768"/>
            <a:ext cx="5966420" cy="6034617"/>
          </a:xfrm>
        </p:spPr>
        <p:txBody>
          <a:bodyPr>
            <a:normAutofit lnSpcReduction="10000"/>
          </a:bodyPr>
          <a:lstStyle/>
          <a:p>
            <a:pPr marL="514350" indent="-514350">
              <a:buFont typeface="+mj-lt"/>
              <a:buAutoNum type="arabicPeriod"/>
            </a:pPr>
            <a:r>
              <a:rPr lang="en-GB" dirty="0" smtClean="0"/>
              <a:t>Information on employers/host institutions</a:t>
            </a:r>
          </a:p>
          <a:p>
            <a:pPr marL="514350" indent="-514350">
              <a:buFont typeface="+mj-lt"/>
              <a:buAutoNum type="arabicPeriod"/>
            </a:pPr>
            <a:r>
              <a:rPr lang="en-GB" dirty="0" smtClean="0"/>
              <a:t>Feedback on students’ perspectives of their placement experiences</a:t>
            </a:r>
          </a:p>
          <a:p>
            <a:pPr marL="514350" indent="-514350">
              <a:buFont typeface="+mj-lt"/>
              <a:buAutoNum type="arabicPeriod"/>
            </a:pPr>
            <a:r>
              <a:rPr lang="en-GB" dirty="0" smtClean="0"/>
              <a:t>If feedback is negative, in-depth evaluation</a:t>
            </a:r>
          </a:p>
          <a:p>
            <a:pPr marL="514350" indent="-514350">
              <a:buFont typeface="+mj-lt"/>
              <a:buAutoNum type="arabicPeriod"/>
            </a:pPr>
            <a:r>
              <a:rPr lang="en-GB" dirty="0" smtClean="0"/>
              <a:t>Minor problems can usually be remedied</a:t>
            </a:r>
          </a:p>
          <a:p>
            <a:pPr marL="514350" indent="-514350">
              <a:buFont typeface="+mj-lt"/>
              <a:buAutoNum type="arabicPeriod"/>
            </a:pPr>
            <a:r>
              <a:rPr lang="en-GB" dirty="0" smtClean="0"/>
              <a:t>Serious negative feedback/ major problems may necessitate termination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2765656"/>
          </a:xfrm>
        </p:spPr>
        <p:txBody>
          <a:bodyPr>
            <a:noAutofit/>
          </a:bodyPr>
          <a:lstStyle/>
          <a:p>
            <a:pPr algn="l"/>
            <a:r>
              <a:rPr lang="en-GB" sz="4800" dirty="0" smtClean="0">
                <a:solidFill>
                  <a:srgbClr val="0070C0"/>
                </a:solidFill>
              </a:rPr>
              <a:t>Frameworks for analysis = questions to help understanding of placement situations</a:t>
            </a:r>
            <a:endParaRPr lang="en-US" sz="4800" dirty="0">
              <a:solidFill>
                <a:srgbClr val="0070C0"/>
              </a:solidFill>
            </a:endParaRPr>
          </a:p>
        </p:txBody>
      </p:sp>
      <p:sp>
        <p:nvSpPr>
          <p:cNvPr id="3" name="Content Placeholder 2"/>
          <p:cNvSpPr>
            <a:spLocks noGrp="1"/>
          </p:cNvSpPr>
          <p:nvPr>
            <p:ph idx="1"/>
          </p:nvPr>
        </p:nvSpPr>
        <p:spPr>
          <a:xfrm>
            <a:off x="188640" y="3347864"/>
            <a:ext cx="6669360" cy="5256584"/>
          </a:xfrm>
        </p:spPr>
        <p:txBody>
          <a:bodyPr>
            <a:noAutofit/>
          </a:bodyPr>
          <a:lstStyle/>
          <a:p>
            <a:r>
              <a:rPr lang="en-GB" sz="3600" dirty="0" smtClean="0"/>
              <a:t>What is the nature of the work?</a:t>
            </a:r>
          </a:p>
          <a:p>
            <a:r>
              <a:rPr lang="en-GB" sz="3600" dirty="0" smtClean="0"/>
              <a:t>What is the level of supervision or support for learning and learner?</a:t>
            </a:r>
          </a:p>
          <a:p>
            <a:r>
              <a:rPr lang="en-GB" sz="3600" dirty="0" smtClean="0"/>
              <a:t>What is the role and status of the student in the organisation?</a:t>
            </a:r>
          </a:p>
          <a:p>
            <a:r>
              <a:rPr lang="en-GB" sz="3600" dirty="0" smtClean="0"/>
              <a:t>What are the learning outcomes likely to be achieved?</a:t>
            </a:r>
            <a:endParaRPr lang="en-US"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664" y="755576"/>
            <a:ext cx="6172200" cy="1728192"/>
          </a:xfrm>
        </p:spPr>
        <p:txBody>
          <a:bodyPr>
            <a:normAutofit fontScale="90000"/>
          </a:bodyPr>
          <a:lstStyle/>
          <a:p>
            <a:pPr algn="l"/>
            <a:r>
              <a:rPr lang="en-GB" dirty="0" smtClean="0">
                <a:solidFill>
                  <a:srgbClr val="0070C0"/>
                </a:solidFill>
              </a:rPr>
              <a:t>Understanding students’ perspectives, from their feedback</a:t>
            </a:r>
            <a:endParaRPr lang="en-US" dirty="0">
              <a:solidFill>
                <a:srgbClr val="0070C0"/>
              </a:solidFill>
            </a:endParaRPr>
          </a:p>
        </p:txBody>
      </p:sp>
      <p:sp>
        <p:nvSpPr>
          <p:cNvPr id="3" name="Content Placeholder 2"/>
          <p:cNvSpPr>
            <a:spLocks noGrp="1"/>
          </p:cNvSpPr>
          <p:nvPr>
            <p:ph idx="1"/>
          </p:nvPr>
        </p:nvSpPr>
        <p:spPr>
          <a:xfrm>
            <a:off x="476672" y="2627784"/>
            <a:ext cx="5956176" cy="6034617"/>
          </a:xfrm>
        </p:spPr>
        <p:txBody>
          <a:bodyPr/>
          <a:lstStyle/>
          <a:p>
            <a:pPr>
              <a:buNone/>
            </a:pPr>
            <a:r>
              <a:rPr lang="en-GB" dirty="0" smtClean="0">
                <a:solidFill>
                  <a:srgbClr val="FF0000"/>
                </a:solidFill>
              </a:rPr>
              <a:t>ASK YOURSELF …</a:t>
            </a:r>
          </a:p>
          <a:p>
            <a:r>
              <a:rPr lang="en-GB" sz="3600" dirty="0" smtClean="0"/>
              <a:t>What does the student think of their placement work?</a:t>
            </a:r>
          </a:p>
          <a:p>
            <a:r>
              <a:rPr lang="en-GB" sz="3600" dirty="0" smtClean="0"/>
              <a:t>What do they feel about their supervision or support?</a:t>
            </a:r>
          </a:p>
          <a:p>
            <a:r>
              <a:rPr lang="en-GB" sz="3600" dirty="0" smtClean="0"/>
              <a:t>What does the student think and feel about their role and status on placement?</a:t>
            </a:r>
          </a:p>
          <a:p>
            <a:r>
              <a:rPr lang="en-GB" sz="3600" dirty="0" smtClean="0"/>
              <a:t>What does the student say about their learning?</a:t>
            </a:r>
            <a:endParaRPr lang="en-US"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Arrow Connector 15"/>
          <p:cNvCxnSpPr>
            <a:endCxn id="2056" idx="0"/>
          </p:cNvCxnSpPr>
          <p:nvPr/>
        </p:nvCxnSpPr>
        <p:spPr>
          <a:xfrm rot="16200000" flipH="1">
            <a:off x="2574012" y="4922931"/>
            <a:ext cx="1374681" cy="528801"/>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32656" y="683568"/>
            <a:ext cx="6172200" cy="1872208"/>
          </a:xfrm>
        </p:spPr>
        <p:txBody>
          <a:bodyPr>
            <a:noAutofit/>
          </a:bodyPr>
          <a:lstStyle/>
          <a:p>
            <a:pPr algn="l"/>
            <a:r>
              <a:rPr lang="en-GB" dirty="0" smtClean="0">
                <a:solidFill>
                  <a:srgbClr val="0070C0"/>
                </a:solidFill>
              </a:rPr>
              <a:t>Models = shorthand illustrations of complex placement situations</a:t>
            </a:r>
            <a:endParaRPr lang="en-US" dirty="0">
              <a:solidFill>
                <a:srgbClr val="0070C0"/>
              </a:solidFill>
            </a:endParaRPr>
          </a:p>
        </p:txBody>
      </p:sp>
      <p:sp>
        <p:nvSpPr>
          <p:cNvPr id="2060" name="Rectangle 12"/>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049" name="Group 1"/>
          <p:cNvGrpSpPr>
            <a:grpSpLocks noChangeAspect="1"/>
          </p:cNvGrpSpPr>
          <p:nvPr/>
        </p:nvGrpSpPr>
        <p:grpSpPr bwMode="auto">
          <a:xfrm>
            <a:off x="332595" y="2987779"/>
            <a:ext cx="6525405" cy="5184501"/>
            <a:chOff x="684" y="2086"/>
            <a:chExt cx="10509" cy="5921"/>
          </a:xfrm>
        </p:grpSpPr>
        <p:sp>
          <p:nvSpPr>
            <p:cNvPr id="2059" name="AutoShape 11"/>
            <p:cNvSpPr>
              <a:spLocks noChangeAspect="1" noChangeArrowheads="1" noTextEdit="1"/>
            </p:cNvSpPr>
            <p:nvPr/>
          </p:nvSpPr>
          <p:spPr bwMode="auto">
            <a:xfrm>
              <a:off x="1032" y="2415"/>
              <a:ext cx="10161" cy="4852"/>
            </a:xfrm>
            <a:prstGeom prst="rect">
              <a:avLst/>
            </a:prstGeom>
            <a:noFill/>
            <a:ln w="9525">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58" name="AutoShape 10"/>
            <p:cNvSpPr>
              <a:spLocks noChangeArrowheads="1"/>
            </p:cNvSpPr>
            <p:nvPr/>
          </p:nvSpPr>
          <p:spPr bwMode="auto">
            <a:xfrm>
              <a:off x="7368" y="6126"/>
              <a:ext cx="675" cy="97"/>
            </a:xfrm>
            <a:prstGeom prst="rightArrow">
              <a:avLst>
                <a:gd name="adj1" fmla="val 50000"/>
                <a:gd name="adj2" fmla="val 173969"/>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57" name="Text Box 9"/>
            <p:cNvSpPr txBox="1">
              <a:spLocks noChangeArrowheads="1"/>
            </p:cNvSpPr>
            <p:nvPr/>
          </p:nvSpPr>
          <p:spPr bwMode="auto">
            <a:xfrm>
              <a:off x="684" y="5383"/>
              <a:ext cx="3045" cy="254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sng" strike="noStrike" cap="none" normalizeH="0" baseline="0" dirty="0" smtClean="0">
                  <a:ln>
                    <a:noFill/>
                  </a:ln>
                  <a:solidFill>
                    <a:schemeClr val="tx1"/>
                  </a:solidFill>
                  <a:effectLst/>
                  <a:latin typeface="Arial" pitchFamily="34" charset="0"/>
                  <a:ea typeface="Calibri" pitchFamily="34" charset="0"/>
                </a:rPr>
                <a:t>Student’s role/ status and emotions</a:t>
              </a:r>
              <a:r>
                <a:rPr kumimoji="0" lang="en-GB" sz="1600" b="0" i="0" u="none" strike="noStrike" cap="none" normalizeH="0" baseline="0" dirty="0" smtClean="0">
                  <a:ln>
                    <a:noFill/>
                  </a:ln>
                  <a:solidFill>
                    <a:schemeClr val="tx1"/>
                  </a:solidFill>
                  <a:effectLst/>
                  <a:latin typeface="Arial" pitchFamily="34" charset="0"/>
                  <a:ea typeface="Calibri" pitchFamily="34" charset="0"/>
                </a:rPr>
                <a:t>: valued team member (‘like being in a family’), </a:t>
              </a:r>
              <a:endParaRPr kumimoji="0" lang="en-GB"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ea typeface="Calibri" pitchFamily="34" charset="0"/>
                </a:rPr>
                <a:t>high self-esteem and  positive attitude</a:t>
              </a:r>
              <a:endParaRPr kumimoji="0" lang="en-GB" sz="1600" b="0" i="0" u="none" strike="noStrike" cap="none" normalizeH="0" baseline="0" dirty="0" smtClean="0">
                <a:ln>
                  <a:noFill/>
                </a:ln>
                <a:solidFill>
                  <a:schemeClr val="tx1"/>
                </a:solidFill>
                <a:effectLst/>
                <a:latin typeface="Arial" pitchFamily="34" charset="0"/>
              </a:endParaRPr>
            </a:p>
          </p:txBody>
        </p:sp>
        <p:sp>
          <p:nvSpPr>
            <p:cNvPr id="2056" name="Text Box 8"/>
            <p:cNvSpPr txBox="1">
              <a:spLocks noChangeArrowheads="1"/>
            </p:cNvSpPr>
            <p:nvPr/>
          </p:nvSpPr>
          <p:spPr bwMode="auto">
            <a:xfrm>
              <a:off x="4285" y="5383"/>
              <a:ext cx="3083" cy="254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sng" strike="noStrike" cap="none" normalizeH="0" baseline="0" dirty="0" smtClean="0">
                  <a:ln>
                    <a:noFill/>
                  </a:ln>
                  <a:solidFill>
                    <a:schemeClr val="tx1"/>
                  </a:solidFill>
                  <a:effectLst/>
                  <a:latin typeface="Arial" pitchFamily="34" charset="0"/>
                  <a:ea typeface="Calibri" pitchFamily="34" charset="0"/>
                </a:rPr>
                <a:t>Placement work/activity</a:t>
              </a:r>
              <a:r>
                <a:rPr kumimoji="0" lang="en-GB" sz="1600" b="0" i="0" u="none" strike="noStrike" cap="none" normalizeH="0" baseline="0" dirty="0" smtClean="0">
                  <a:ln>
                    <a:noFill/>
                  </a:ln>
                  <a:solidFill>
                    <a:schemeClr val="tx1"/>
                  </a:solidFill>
                  <a:effectLst/>
                  <a:latin typeface="Arial" pitchFamily="34" charset="0"/>
                  <a:ea typeface="Calibri" pitchFamily="34" charset="0"/>
                </a:rPr>
                <a:t>: varied work with real purpose and/or a challenging research project. Work at the junior professional level </a:t>
              </a:r>
              <a:endParaRPr kumimoji="0" lang="en-GB"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endParaRPr>
            </a:p>
          </p:txBody>
        </p:sp>
        <p:sp>
          <p:nvSpPr>
            <p:cNvPr id="2055" name="Text Box 7"/>
            <p:cNvSpPr txBox="1">
              <a:spLocks noChangeArrowheads="1"/>
            </p:cNvSpPr>
            <p:nvPr/>
          </p:nvSpPr>
          <p:spPr bwMode="auto">
            <a:xfrm>
              <a:off x="8043" y="3402"/>
              <a:ext cx="2730" cy="460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sng" strike="noStrike" cap="none" normalizeH="0" baseline="0" dirty="0" smtClean="0">
                  <a:ln>
                    <a:noFill/>
                  </a:ln>
                  <a:solidFill>
                    <a:schemeClr val="tx1"/>
                  </a:solidFill>
                  <a:effectLst/>
                  <a:latin typeface="Arial" pitchFamily="34" charset="0"/>
                  <a:ea typeface="Calibri" pitchFamily="34" charset="0"/>
                </a:rPr>
                <a:t>Learning outcomes</a:t>
              </a:r>
              <a:r>
                <a:rPr kumimoji="0" lang="en-GB" sz="1600" b="0" i="0" u="none" strike="noStrike" cap="none" normalizeH="0" baseline="0" dirty="0" smtClean="0">
                  <a:ln>
                    <a:noFill/>
                  </a:ln>
                  <a:solidFill>
                    <a:schemeClr val="tx1"/>
                  </a:solidFill>
                  <a:effectLst/>
                  <a:latin typeface="Arial" pitchFamily="34" charset="0"/>
                  <a:ea typeface="Calibri" pitchFamily="34" charset="0"/>
                </a:rPr>
                <a:t>:</a:t>
              </a:r>
              <a:endParaRPr kumimoji="0" lang="en-GB"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ea typeface="Calibri" pitchFamily="34" charset="0"/>
                </a:rPr>
                <a:t>Knowledge and understanding.</a:t>
              </a:r>
              <a:r>
                <a:rPr kumimoji="0" lang="en-GB" sz="1600" b="0" i="0" u="sng" strike="noStrike" cap="none" normalizeH="0" baseline="0" dirty="0" smtClean="0">
                  <a:ln>
                    <a:noFill/>
                  </a:ln>
                  <a:solidFill>
                    <a:schemeClr val="tx1"/>
                  </a:solidFill>
                  <a:effectLst/>
                  <a:latin typeface="Arial" pitchFamily="34" charset="0"/>
                  <a:ea typeface="Calibri" pitchFamily="34" charset="0"/>
                </a:rPr>
                <a:t> </a:t>
              </a:r>
              <a:endParaRPr kumimoji="0" lang="en-GB"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ea typeface="Calibri" pitchFamily="34" charset="0"/>
                </a:rPr>
                <a:t>Higher skills/ expertise.</a:t>
              </a:r>
              <a:br>
                <a:rPr kumimoji="0" lang="en-GB" sz="1600" b="0" i="0" u="none" strike="noStrike" cap="none" normalizeH="0" baseline="0" dirty="0" smtClean="0">
                  <a:ln>
                    <a:noFill/>
                  </a:ln>
                  <a:solidFill>
                    <a:schemeClr val="tx1"/>
                  </a:solidFill>
                  <a:effectLst/>
                  <a:latin typeface="Arial" pitchFamily="34" charset="0"/>
                  <a:ea typeface="Calibri" pitchFamily="34" charset="0"/>
                </a:rPr>
              </a:br>
              <a:r>
                <a:rPr kumimoji="0" lang="en-GB" sz="1600" b="0" i="0" u="none" strike="noStrike" cap="none" normalizeH="0" baseline="0" dirty="0" smtClean="0">
                  <a:ln>
                    <a:noFill/>
                  </a:ln>
                  <a:solidFill>
                    <a:schemeClr val="tx1"/>
                  </a:solidFill>
                  <a:effectLst/>
                  <a:latin typeface="Arial" pitchFamily="34" charset="0"/>
                  <a:ea typeface="Calibri" pitchFamily="34" charset="0"/>
                </a:rPr>
                <a:t>Creativity, innovation.</a:t>
              </a:r>
              <a:br>
                <a:rPr kumimoji="0" lang="en-GB" sz="1600" b="0" i="0" u="none" strike="noStrike" cap="none" normalizeH="0" baseline="0" dirty="0" smtClean="0">
                  <a:ln>
                    <a:noFill/>
                  </a:ln>
                  <a:solidFill>
                    <a:schemeClr val="tx1"/>
                  </a:solidFill>
                  <a:effectLst/>
                  <a:latin typeface="Arial" pitchFamily="34" charset="0"/>
                  <a:ea typeface="Calibri" pitchFamily="34" charset="0"/>
                </a:rPr>
              </a:br>
              <a:r>
                <a:rPr kumimoji="0" lang="en-GB" sz="1600" b="0" i="0" u="none" strike="noStrike" cap="none" normalizeH="0" baseline="0" dirty="0" smtClean="0">
                  <a:ln>
                    <a:noFill/>
                  </a:ln>
                  <a:solidFill>
                    <a:schemeClr val="tx1"/>
                  </a:solidFill>
                  <a:effectLst/>
                  <a:latin typeface="Arial" pitchFamily="34" charset="0"/>
                  <a:ea typeface="Calibri" pitchFamily="34" charset="0"/>
                </a:rPr>
                <a:t>Growth &amp; development of individual potential.</a:t>
              </a:r>
              <a:br>
                <a:rPr kumimoji="0" lang="en-GB" sz="1600" b="0" i="0" u="none" strike="noStrike" cap="none" normalizeH="0" baseline="0" dirty="0" smtClean="0">
                  <a:ln>
                    <a:noFill/>
                  </a:ln>
                  <a:solidFill>
                    <a:schemeClr val="tx1"/>
                  </a:solidFill>
                  <a:effectLst/>
                  <a:latin typeface="Arial" pitchFamily="34" charset="0"/>
                  <a:ea typeface="Calibri" pitchFamily="34" charset="0"/>
                </a:rPr>
              </a:br>
              <a:r>
                <a:rPr kumimoji="0" lang="en-GB" sz="1600" b="0" i="0" u="none" strike="noStrike" cap="none" normalizeH="0" baseline="0" dirty="0" smtClean="0">
                  <a:ln>
                    <a:noFill/>
                  </a:ln>
                  <a:solidFill>
                    <a:schemeClr val="tx1"/>
                  </a:solidFill>
                  <a:effectLst/>
                  <a:latin typeface="Arial" pitchFamily="34" charset="0"/>
                  <a:ea typeface="Calibri" pitchFamily="34" charset="0"/>
                </a:rPr>
                <a:t>Becoming a professional and/or enriched personal identity</a:t>
              </a:r>
              <a:endParaRPr kumimoji="0" lang="en-GB" sz="1600" b="0" i="0" u="none" strike="noStrike" cap="none" normalizeH="0" baseline="0" dirty="0" smtClean="0">
                <a:ln>
                  <a:noFill/>
                </a:ln>
                <a:solidFill>
                  <a:schemeClr val="tx1"/>
                </a:solidFill>
                <a:effectLst/>
                <a:latin typeface="Arial" pitchFamily="34" charset="0"/>
              </a:endParaRPr>
            </a:p>
          </p:txBody>
        </p:sp>
        <p:sp>
          <p:nvSpPr>
            <p:cNvPr id="2054" name="Line 6"/>
            <p:cNvSpPr>
              <a:spLocks noChangeShapeType="1"/>
            </p:cNvSpPr>
            <p:nvPr/>
          </p:nvSpPr>
          <p:spPr bwMode="auto">
            <a:xfrm flipH="1">
              <a:off x="2055" y="3839"/>
              <a:ext cx="1098" cy="1544"/>
            </a:xfrm>
            <a:prstGeom prst="line">
              <a:avLst/>
            </a:pr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052" name="Text Box 4"/>
            <p:cNvSpPr txBox="1">
              <a:spLocks noChangeArrowheads="1"/>
            </p:cNvSpPr>
            <p:nvPr/>
          </p:nvSpPr>
          <p:spPr bwMode="auto">
            <a:xfrm>
              <a:off x="2192" y="4142"/>
              <a:ext cx="3943" cy="1074"/>
            </a:xfrm>
            <a:prstGeom prst="rect">
              <a:avLst/>
            </a:prstGeom>
            <a:solidFill>
              <a:srgbClr val="FFFFFF"/>
            </a:solidFill>
            <a:ln w="9525">
              <a:solidFill>
                <a:srgbClr val="0000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FF0000"/>
                  </a:solidFill>
                  <a:effectLst/>
                  <a:latin typeface="Arial" pitchFamily="34" charset="0"/>
                  <a:ea typeface="Calibri" pitchFamily="34" charset="0"/>
                </a:rPr>
                <a:t>Placement situation with </a:t>
              </a:r>
              <a:r>
                <a:rPr lang="en-GB" sz="1600" b="1" dirty="0" smtClean="0">
                  <a:solidFill>
                    <a:srgbClr val="FF0000"/>
                  </a:solidFill>
                  <a:latin typeface="Arial" pitchFamily="34" charset="0"/>
                  <a:ea typeface="Calibri" pitchFamily="34" charset="0"/>
                </a:rPr>
                <a:t>HIGH POTENTIAL </a:t>
              </a:r>
              <a:r>
                <a:rPr kumimoji="0" lang="en-GB" sz="1600" b="1" i="0" u="none" strike="noStrike" cap="none" normalizeH="0" baseline="0" dirty="0" smtClean="0">
                  <a:ln>
                    <a:noFill/>
                  </a:ln>
                  <a:solidFill>
                    <a:srgbClr val="FF0000"/>
                  </a:solidFill>
                  <a:effectLst/>
                  <a:latin typeface="Arial" pitchFamily="34" charset="0"/>
                  <a:ea typeface="Calibri" pitchFamily="34" charset="0"/>
                </a:rPr>
                <a:t>for learning</a:t>
              </a:r>
              <a:r>
                <a:rPr kumimoji="0" lang="en-GB" sz="1600" b="0" i="0" u="none" strike="noStrike" cap="none" normalizeH="0" baseline="0" dirty="0" smtClean="0">
                  <a:ln>
                    <a:noFill/>
                  </a:ln>
                  <a:solidFill>
                    <a:srgbClr val="FF0000"/>
                  </a:solidFill>
                  <a:effectLst/>
                  <a:latin typeface="Arial" pitchFamily="34" charset="0"/>
                  <a:ea typeface="Calibri" pitchFamily="34" charset="0"/>
                </a:rPr>
                <a:t> </a:t>
              </a:r>
              <a:endParaRPr kumimoji="0" lang="en-GB" sz="1600" b="0" i="0" u="none" strike="noStrike" cap="none" normalizeH="0" baseline="0" dirty="0" smtClean="0">
                <a:ln>
                  <a:noFill/>
                </a:ln>
                <a:solidFill>
                  <a:srgbClr val="FF0000"/>
                </a:solidFill>
                <a:effectLst/>
                <a:latin typeface="Arial" pitchFamily="34" charset="0"/>
              </a:endParaRPr>
            </a:p>
          </p:txBody>
        </p:sp>
        <p:sp>
          <p:nvSpPr>
            <p:cNvPr id="2051" name="Line 3"/>
            <p:cNvSpPr>
              <a:spLocks noChangeShapeType="1"/>
            </p:cNvSpPr>
            <p:nvPr/>
          </p:nvSpPr>
          <p:spPr bwMode="auto">
            <a:xfrm>
              <a:off x="3729" y="6223"/>
              <a:ext cx="556" cy="1"/>
            </a:xfrm>
            <a:prstGeom prst="line">
              <a:avLst/>
            </a:pr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050" name="Text Box 2"/>
            <p:cNvSpPr txBox="1">
              <a:spLocks noChangeArrowheads="1"/>
            </p:cNvSpPr>
            <p:nvPr/>
          </p:nvSpPr>
          <p:spPr bwMode="auto">
            <a:xfrm>
              <a:off x="1960" y="2086"/>
              <a:ext cx="4849" cy="175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sng" strike="noStrike" cap="none" normalizeH="0" baseline="0" dirty="0" smtClean="0">
                  <a:ln>
                    <a:noFill/>
                  </a:ln>
                  <a:solidFill>
                    <a:schemeClr val="tx1"/>
                  </a:solidFill>
                  <a:effectLst/>
                  <a:latin typeface="Arial" pitchFamily="34" charset="0"/>
                  <a:ea typeface="Calibri" pitchFamily="34" charset="0"/>
                </a:rPr>
                <a:t>Culture/environment</a:t>
              </a:r>
              <a:r>
                <a:rPr kumimoji="0" lang="en-GB" sz="1600" b="0" i="0" u="none" strike="noStrike" cap="none" normalizeH="0" baseline="0" dirty="0" smtClean="0">
                  <a:ln>
                    <a:noFill/>
                  </a:ln>
                  <a:solidFill>
                    <a:schemeClr val="tx1"/>
                  </a:solidFill>
                  <a:effectLst/>
                  <a:latin typeface="Arial" pitchFamily="34" charset="0"/>
                  <a:ea typeface="Calibri" pitchFamily="34" charset="0"/>
                </a:rPr>
                <a:t>: </a:t>
              </a:r>
              <a:endParaRPr kumimoji="0" lang="en-GB"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ea typeface="Calibri" pitchFamily="34" charset="0"/>
                </a:rPr>
                <a:t>good/ appropriate supervision, supportive colleagues, nurturing environment fostering knowledge and understanding, some social life</a:t>
              </a:r>
              <a:endParaRPr kumimoji="0" lang="en-GB" sz="1600" b="0" i="0" u="none" strike="noStrike" cap="none" normalizeH="0" baseline="0" dirty="0" smtClean="0">
                <a:ln>
                  <a:noFill/>
                </a:ln>
                <a:solidFill>
                  <a:schemeClr val="tx1"/>
                </a:solidFill>
                <a:effectLst/>
                <a:latin typeface="Arial" pitchFamily="34" charset="0"/>
              </a:endParaRP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Arrow Connector 19"/>
          <p:cNvCxnSpPr>
            <a:endCxn id="26649" idx="0"/>
          </p:cNvCxnSpPr>
          <p:nvPr/>
        </p:nvCxnSpPr>
        <p:spPr>
          <a:xfrm rot="16200000" flipH="1">
            <a:off x="2286529" y="4562342"/>
            <a:ext cx="1655835" cy="523021"/>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548680" y="539552"/>
            <a:ext cx="5832648" cy="1446550"/>
          </a:xfrm>
          <a:prstGeom prst="rect">
            <a:avLst/>
          </a:prstGeom>
          <a:noFill/>
        </p:spPr>
        <p:txBody>
          <a:bodyPr wrap="square" rtlCol="0">
            <a:spAutoFit/>
          </a:bodyPr>
          <a:lstStyle/>
          <a:p>
            <a:r>
              <a:rPr lang="en-GB" sz="4400" dirty="0" smtClean="0">
                <a:solidFill>
                  <a:srgbClr val="0070C0"/>
                </a:solidFill>
              </a:rPr>
              <a:t>Now an illustration using negative feedback </a:t>
            </a:r>
            <a:endParaRPr lang="en-US" sz="4400" dirty="0">
              <a:solidFill>
                <a:srgbClr val="0070C0"/>
              </a:solidFill>
            </a:endParaRPr>
          </a:p>
        </p:txBody>
      </p:sp>
      <p:sp>
        <p:nvSpPr>
          <p:cNvPr id="26636" name="Rectangle 12"/>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6653" name="Rectangle 29"/>
          <p:cNvSpPr>
            <a:spLocks noChangeArrowheads="1"/>
          </p:cNvSpPr>
          <p:nvPr/>
        </p:nvSpPr>
        <p:spPr bwMode="auto">
          <a:xfrm>
            <a:off x="0" y="0"/>
            <a:ext cx="6858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6642" name="Group 18"/>
          <p:cNvGrpSpPr>
            <a:grpSpLocks noChangeAspect="1"/>
          </p:cNvGrpSpPr>
          <p:nvPr/>
        </p:nvGrpSpPr>
        <p:grpSpPr bwMode="auto">
          <a:xfrm>
            <a:off x="260648" y="2267299"/>
            <a:ext cx="6408503" cy="5977141"/>
            <a:chOff x="2362" y="-945"/>
            <a:chExt cx="8322" cy="4952"/>
          </a:xfrm>
        </p:grpSpPr>
        <p:sp>
          <p:nvSpPr>
            <p:cNvPr id="26652" name="AutoShape 28"/>
            <p:cNvSpPr>
              <a:spLocks noChangeAspect="1" noChangeArrowheads="1" noTextEdit="1"/>
            </p:cNvSpPr>
            <p:nvPr/>
          </p:nvSpPr>
          <p:spPr bwMode="auto">
            <a:xfrm>
              <a:off x="2362" y="-706"/>
              <a:ext cx="8178" cy="4534"/>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6651" name="AutoShape 27"/>
            <p:cNvSpPr>
              <a:spLocks noChangeArrowheads="1"/>
            </p:cNvSpPr>
            <p:nvPr/>
          </p:nvSpPr>
          <p:spPr bwMode="auto">
            <a:xfrm>
              <a:off x="7786" y="2516"/>
              <a:ext cx="569" cy="84"/>
            </a:xfrm>
            <a:prstGeom prst="rightArrow">
              <a:avLst>
                <a:gd name="adj1" fmla="val 50000"/>
                <a:gd name="adj2" fmla="val 169345"/>
              </a:avLst>
            </a:prstGeom>
            <a:solidFill>
              <a:srgbClr val="00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6650" name="Text Box 26"/>
            <p:cNvSpPr txBox="1">
              <a:spLocks noChangeArrowheads="1"/>
            </p:cNvSpPr>
            <p:nvPr/>
          </p:nvSpPr>
          <p:spPr bwMode="auto">
            <a:xfrm>
              <a:off x="2468" y="1888"/>
              <a:ext cx="2113" cy="21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sng" strike="noStrike" cap="none" normalizeH="0" baseline="0" dirty="0" smtClean="0">
                  <a:ln>
                    <a:noFill/>
                  </a:ln>
                  <a:solidFill>
                    <a:schemeClr val="tx1"/>
                  </a:solidFill>
                  <a:effectLst/>
                  <a:latin typeface="Arial" pitchFamily="34" charset="0"/>
                  <a:ea typeface="Calibri" pitchFamily="34" charset="0"/>
                </a:rPr>
                <a:t>Student’s role/ status/ emotions</a:t>
              </a:r>
              <a:r>
                <a:rPr kumimoji="0" lang="en-GB" sz="1600" b="0" i="0" u="none" strike="noStrike" cap="none" normalizeH="0" baseline="0" dirty="0" smtClean="0">
                  <a:ln>
                    <a:noFill/>
                  </a:ln>
                  <a:solidFill>
                    <a:schemeClr val="tx1"/>
                  </a:solidFill>
                  <a:effectLst/>
                  <a:latin typeface="Arial" pitchFamily="34" charset="0"/>
                  <a:ea typeface="Calibri" pitchFamily="34" charset="0"/>
                </a:rPr>
                <a:t>: used as </a:t>
              </a:r>
              <a:r>
                <a:rPr kumimoji="0" lang="en-GB" sz="1600" b="0" i="0" u="none" strike="noStrike" cap="none" normalizeH="0" baseline="0" smtClean="0">
                  <a:ln>
                    <a:noFill/>
                  </a:ln>
                  <a:solidFill>
                    <a:schemeClr val="tx1"/>
                  </a:solidFill>
                  <a:effectLst/>
                  <a:latin typeface="Arial" pitchFamily="34" charset="0"/>
                  <a:ea typeface="Calibri" pitchFamily="34" charset="0"/>
                </a:rPr>
                <a:t>cheap labour, </a:t>
              </a:r>
              <a:r>
                <a:rPr kumimoji="0" lang="en-GB" sz="1600" b="0" i="0" u="none" strike="noStrike" cap="none" normalizeH="0" baseline="0" dirty="0" smtClean="0">
                  <a:ln>
                    <a:noFill/>
                  </a:ln>
                  <a:solidFill>
                    <a:schemeClr val="tx1"/>
                  </a:solidFill>
                  <a:effectLst/>
                  <a:latin typeface="Arial" pitchFamily="34" charset="0"/>
                  <a:ea typeface="Calibri" pitchFamily="34" charset="0"/>
                </a:rPr>
                <a:t>general dogs body, not valued, low confidence, low self-esteem (‘I fell apart’)</a:t>
              </a:r>
              <a:endParaRPr kumimoji="0" lang="en-GB" sz="1600" b="0" i="0" u="none" strike="noStrike" cap="none" normalizeH="0" baseline="0" dirty="0" smtClean="0">
                <a:ln>
                  <a:noFill/>
                </a:ln>
                <a:solidFill>
                  <a:schemeClr val="tx1"/>
                </a:solidFill>
                <a:effectLst/>
                <a:latin typeface="Arial" pitchFamily="34" charset="0"/>
              </a:endParaRPr>
            </a:p>
          </p:txBody>
        </p:sp>
        <p:sp>
          <p:nvSpPr>
            <p:cNvPr id="26649" name="Text Box 25"/>
            <p:cNvSpPr txBox="1">
              <a:spLocks noChangeArrowheads="1"/>
            </p:cNvSpPr>
            <p:nvPr/>
          </p:nvSpPr>
          <p:spPr bwMode="auto">
            <a:xfrm>
              <a:off x="5029" y="1859"/>
              <a:ext cx="2757" cy="20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sng" strike="noStrike" cap="none" normalizeH="0" baseline="0" dirty="0" smtClean="0">
                  <a:ln>
                    <a:noFill/>
                  </a:ln>
                  <a:solidFill>
                    <a:schemeClr val="tx1"/>
                  </a:solidFill>
                  <a:effectLst/>
                  <a:latin typeface="Arial" pitchFamily="34" charset="0"/>
                  <a:ea typeface="Calibri" pitchFamily="34" charset="0"/>
                </a:rPr>
                <a:t>Placement work/ activity</a:t>
              </a:r>
              <a:r>
                <a:rPr kumimoji="0" lang="en-GB" sz="1600" b="0" i="0" u="none" strike="noStrike" cap="none" normalizeH="0" baseline="0" dirty="0" smtClean="0">
                  <a:ln>
                    <a:noFill/>
                  </a:ln>
                  <a:solidFill>
                    <a:schemeClr val="tx1"/>
                  </a:solidFill>
                  <a:effectLst/>
                  <a:latin typeface="Arial" pitchFamily="34" charset="0"/>
                  <a:ea typeface="Calibri" pitchFamily="34" charset="0"/>
                </a:rPr>
                <a:t>:  menial, repetitive work, seen as boring.  </a:t>
              </a:r>
              <a:endParaRPr kumimoji="0" lang="en-GB"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ea typeface="Calibri" pitchFamily="34" charset="0"/>
                </a:rPr>
                <a:t>Student’s main activity can become avoidance of an unpleasant boss or appeasement of a moody supervisor</a:t>
              </a:r>
              <a:endParaRPr kumimoji="0" lang="en-GB" sz="1600" b="0" i="0" u="none" strike="noStrike" cap="none" normalizeH="0" baseline="0" dirty="0" smtClean="0">
                <a:ln>
                  <a:noFill/>
                </a:ln>
                <a:solidFill>
                  <a:schemeClr val="tx1"/>
                </a:solidFill>
                <a:effectLst/>
                <a:latin typeface="Arial" pitchFamily="34" charset="0"/>
              </a:endParaRPr>
            </a:p>
          </p:txBody>
        </p:sp>
        <p:sp>
          <p:nvSpPr>
            <p:cNvPr id="26648" name="Text Box 24"/>
            <p:cNvSpPr txBox="1">
              <a:spLocks noChangeArrowheads="1"/>
            </p:cNvSpPr>
            <p:nvPr/>
          </p:nvSpPr>
          <p:spPr bwMode="auto">
            <a:xfrm>
              <a:off x="8440" y="845"/>
              <a:ext cx="2244" cy="309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sng" strike="noStrike" cap="none" normalizeH="0" baseline="0" dirty="0" smtClean="0">
                  <a:ln>
                    <a:noFill/>
                  </a:ln>
                  <a:solidFill>
                    <a:schemeClr val="tx1"/>
                  </a:solidFill>
                  <a:effectLst/>
                  <a:latin typeface="Arial" pitchFamily="34" charset="0"/>
                  <a:ea typeface="Calibri" pitchFamily="34" charset="0"/>
                </a:rPr>
                <a:t>Learning outcomes</a:t>
              </a:r>
              <a:r>
                <a:rPr kumimoji="0" lang="en-GB" sz="1600" b="0" i="0" u="none" strike="noStrike" cap="none" normalizeH="0" baseline="0" dirty="0" smtClean="0">
                  <a:ln>
                    <a:noFill/>
                  </a:ln>
                  <a:solidFill>
                    <a:schemeClr val="tx1"/>
                  </a:solidFill>
                  <a:effectLst/>
                  <a:latin typeface="Arial" pitchFamily="34" charset="0"/>
                  <a:ea typeface="Calibri" pitchFamily="34" charset="0"/>
                </a:rPr>
                <a:t>:</a:t>
              </a:r>
              <a:endParaRPr kumimoji="0" lang="en-GB"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ea typeface="Calibri" pitchFamily="34" charset="0"/>
                </a:rPr>
                <a:t>Low level skills, little increased knowledge.</a:t>
              </a:r>
              <a:endParaRPr kumimoji="0" lang="en-GB"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ea typeface="Calibri" pitchFamily="34" charset="0"/>
                </a:rPr>
                <a:t>Little opportunity for creativity.</a:t>
              </a:r>
              <a:endParaRPr kumimoji="0" lang="en-GB"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ea typeface="Calibri" pitchFamily="34" charset="0"/>
                </a:rPr>
                <a:t>Sometimes </a:t>
              </a:r>
              <a:r>
                <a:rPr kumimoji="0" lang="en-GB" sz="1600" b="0" i="0" u="none" strike="noStrike" cap="none" normalizeH="0" baseline="0" dirty="0" err="1" smtClean="0">
                  <a:ln>
                    <a:noFill/>
                  </a:ln>
                  <a:solidFill>
                    <a:schemeClr val="tx1"/>
                  </a:solidFill>
                  <a:effectLst/>
                  <a:latin typeface="Arial" pitchFamily="34" charset="0"/>
                  <a:ea typeface="Calibri" pitchFamily="34" charset="0"/>
                </a:rPr>
                <a:t>mis</a:t>
              </a:r>
              <a:r>
                <a:rPr kumimoji="0" lang="en-GB" sz="1600" b="0" i="0" u="none" strike="noStrike" cap="none" normalizeH="0" baseline="0" dirty="0" smtClean="0">
                  <a:ln>
                    <a:noFill/>
                  </a:ln>
                  <a:solidFill>
                    <a:schemeClr val="tx1"/>
                  </a:solidFill>
                  <a:effectLst/>
                  <a:latin typeface="Arial" pitchFamily="34" charset="0"/>
                  <a:ea typeface="Calibri" pitchFamily="34" charset="0"/>
                </a:rPr>
                <a:t>-education (e.g. ‘interesting lab work is an oxymoron’).</a:t>
              </a:r>
              <a:endParaRPr kumimoji="0" lang="en-GB" sz="16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smtClean="0">
                  <a:ln>
                    <a:noFill/>
                  </a:ln>
                  <a:solidFill>
                    <a:schemeClr val="tx1"/>
                  </a:solidFill>
                  <a:effectLst/>
                  <a:latin typeface="Arial" pitchFamily="34" charset="0"/>
                  <a:ea typeface="Calibri" pitchFamily="34" charset="0"/>
                </a:rPr>
                <a:t>Decision to leave science on graduation</a:t>
              </a:r>
              <a:endParaRPr kumimoji="0" lang="en-GB" sz="1600" b="0" i="0" u="none" strike="noStrike" cap="none" normalizeH="0" baseline="0" dirty="0" smtClean="0">
                <a:ln>
                  <a:noFill/>
                </a:ln>
                <a:solidFill>
                  <a:schemeClr val="tx1"/>
                </a:solidFill>
                <a:effectLst/>
                <a:latin typeface="Arial" pitchFamily="34" charset="0"/>
              </a:endParaRPr>
            </a:p>
          </p:txBody>
        </p:sp>
        <p:sp>
          <p:nvSpPr>
            <p:cNvPr id="26647" name="Text Box 23"/>
            <p:cNvSpPr txBox="1">
              <a:spLocks noChangeArrowheads="1"/>
            </p:cNvSpPr>
            <p:nvPr/>
          </p:nvSpPr>
          <p:spPr bwMode="auto">
            <a:xfrm>
              <a:off x="2736" y="-945"/>
              <a:ext cx="4488" cy="146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0" i="0" u="sng" strike="noStrike" cap="none" normalizeH="0" baseline="0" dirty="0" smtClean="0">
                  <a:ln>
                    <a:noFill/>
                  </a:ln>
                  <a:solidFill>
                    <a:schemeClr val="tx1"/>
                  </a:solidFill>
                  <a:effectLst/>
                  <a:latin typeface="Arial" pitchFamily="34" charset="0"/>
                  <a:ea typeface="Calibri" pitchFamily="34" charset="0"/>
                </a:rPr>
                <a:t>Culture/environment</a:t>
              </a:r>
              <a:r>
                <a:rPr kumimoji="0" lang="en-GB" sz="1600" b="0" i="0" u="none" strike="noStrike" cap="none" normalizeH="0" baseline="0" dirty="0" smtClean="0">
                  <a:ln>
                    <a:noFill/>
                  </a:ln>
                  <a:solidFill>
                    <a:schemeClr val="tx1"/>
                  </a:solidFill>
                  <a:effectLst/>
                  <a:latin typeface="Arial" pitchFamily="34" charset="0"/>
                  <a:ea typeface="Calibri" pitchFamily="34" charset="0"/>
                </a:rPr>
                <a:t>: poor or absent supervision and/or support, competitive or hyper-critical environment, understanding and creativity inadequately fostered, absence of positive social interactions</a:t>
              </a:r>
              <a:endParaRPr kumimoji="0" lang="en-GB" sz="1600" b="0" i="0" u="none" strike="noStrike" cap="none" normalizeH="0" baseline="0" dirty="0" smtClean="0">
                <a:ln>
                  <a:noFill/>
                </a:ln>
                <a:solidFill>
                  <a:schemeClr val="tx1"/>
                </a:solidFill>
                <a:effectLst/>
                <a:latin typeface="Arial" pitchFamily="34" charset="0"/>
              </a:endParaRPr>
            </a:p>
          </p:txBody>
        </p:sp>
        <p:sp>
          <p:nvSpPr>
            <p:cNvPr id="26646" name="Line 22"/>
            <p:cNvSpPr>
              <a:spLocks noChangeShapeType="1"/>
            </p:cNvSpPr>
            <p:nvPr/>
          </p:nvSpPr>
          <p:spPr bwMode="auto">
            <a:xfrm flipH="1">
              <a:off x="3338" y="523"/>
              <a:ext cx="755" cy="1365"/>
            </a:xfrm>
            <a:prstGeom prst="line">
              <a:avLst/>
            </a:pr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6644" name="Text Box 20"/>
            <p:cNvSpPr txBox="1">
              <a:spLocks noChangeArrowheads="1"/>
            </p:cNvSpPr>
            <p:nvPr/>
          </p:nvSpPr>
          <p:spPr bwMode="auto">
            <a:xfrm>
              <a:off x="3679" y="735"/>
              <a:ext cx="2517" cy="860"/>
            </a:xfrm>
            <a:prstGeom prst="rect">
              <a:avLst/>
            </a:prstGeom>
            <a:solidFill>
              <a:srgbClr val="FFFFFF"/>
            </a:solidFill>
            <a:ln w="9525">
              <a:solidFill>
                <a:srgbClr val="0000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FF0000"/>
                  </a:solidFill>
                  <a:effectLst/>
                  <a:latin typeface="Arial" pitchFamily="34" charset="0"/>
                  <a:ea typeface="Calibri" pitchFamily="34" charset="0"/>
                </a:rPr>
                <a:t>Placement situation with LOW LEARNING POTENTIAL</a:t>
              </a:r>
              <a:endParaRPr kumimoji="0" lang="en-GB" sz="1600" b="0" i="0" u="none" strike="noStrike" cap="none" normalizeH="0" baseline="0" dirty="0" smtClean="0">
                <a:ln>
                  <a:noFill/>
                </a:ln>
                <a:solidFill>
                  <a:srgbClr val="FF0000"/>
                </a:solidFill>
                <a:effectLst/>
                <a:latin typeface="Arial" pitchFamily="34" charset="0"/>
              </a:endParaRPr>
            </a:p>
          </p:txBody>
        </p:sp>
        <p:sp>
          <p:nvSpPr>
            <p:cNvPr id="26643" name="Line 19"/>
            <p:cNvSpPr>
              <a:spLocks noChangeShapeType="1"/>
            </p:cNvSpPr>
            <p:nvPr/>
          </p:nvSpPr>
          <p:spPr bwMode="auto">
            <a:xfrm flipV="1">
              <a:off x="4581" y="2541"/>
              <a:ext cx="448" cy="1"/>
            </a:xfrm>
            <a:prstGeom prst="line">
              <a:avLst/>
            </a:prstGeom>
            <a:noFill/>
            <a:ln w="9525">
              <a:solidFill>
                <a:srgbClr val="000000"/>
              </a:solidFill>
              <a:round/>
              <a:headEnd type="triangle" w="med" len="med"/>
              <a:tailEnd type="triangle" w="med" len="me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6672" y="827584"/>
            <a:ext cx="5976664" cy="1477328"/>
          </a:xfrm>
          <a:prstGeom prst="rect">
            <a:avLst/>
          </a:prstGeom>
          <a:noFill/>
        </p:spPr>
        <p:txBody>
          <a:bodyPr wrap="square" rtlCol="0">
            <a:spAutoFit/>
          </a:bodyPr>
          <a:lstStyle/>
          <a:p>
            <a:r>
              <a:rPr lang="en-GB" sz="4000" dirty="0" smtClean="0">
                <a:solidFill>
                  <a:srgbClr val="0070C0"/>
                </a:solidFill>
              </a:rPr>
              <a:t>LET’S PLAY - with your data!!</a:t>
            </a:r>
          </a:p>
          <a:p>
            <a:endParaRPr lang="en-GB" sz="1000" dirty="0" smtClean="0"/>
          </a:p>
        </p:txBody>
      </p:sp>
      <p:sp>
        <p:nvSpPr>
          <p:cNvPr id="3" name="TextBox 2"/>
          <p:cNvSpPr txBox="1"/>
          <p:nvPr/>
        </p:nvSpPr>
        <p:spPr>
          <a:xfrm>
            <a:off x="476672" y="2195736"/>
            <a:ext cx="6696744" cy="1200329"/>
          </a:xfrm>
          <a:prstGeom prst="rect">
            <a:avLst/>
          </a:prstGeom>
          <a:noFill/>
        </p:spPr>
        <p:txBody>
          <a:bodyPr wrap="square" rtlCol="0">
            <a:spAutoFit/>
          </a:bodyPr>
          <a:lstStyle/>
          <a:p>
            <a:r>
              <a:rPr lang="en-GB" sz="3600" dirty="0" smtClean="0">
                <a:solidFill>
                  <a:srgbClr val="FF0000"/>
                </a:solidFill>
              </a:rPr>
              <a:t>Handout: Frameworks questions </a:t>
            </a:r>
          </a:p>
          <a:p>
            <a:r>
              <a:rPr lang="en-GB" sz="3600" dirty="0" smtClean="0">
                <a:solidFill>
                  <a:srgbClr val="FF0000"/>
                </a:solidFill>
              </a:rPr>
              <a:t>and blank model</a:t>
            </a:r>
            <a:endParaRPr lang="en-US" sz="3600" dirty="0">
              <a:solidFill>
                <a:srgbClr val="FF0000"/>
              </a:solidFill>
            </a:endParaRPr>
          </a:p>
        </p:txBody>
      </p:sp>
      <p:sp>
        <p:nvSpPr>
          <p:cNvPr id="4" name="TextBox 3"/>
          <p:cNvSpPr txBox="1"/>
          <p:nvPr/>
        </p:nvSpPr>
        <p:spPr>
          <a:xfrm>
            <a:off x="620688" y="3491880"/>
            <a:ext cx="5832648" cy="5293757"/>
          </a:xfrm>
          <a:prstGeom prst="rect">
            <a:avLst/>
          </a:prstGeom>
          <a:noFill/>
        </p:spPr>
        <p:txBody>
          <a:bodyPr wrap="square" rtlCol="0">
            <a:spAutoFit/>
          </a:bodyPr>
          <a:lstStyle/>
          <a:p>
            <a:r>
              <a:rPr lang="en-GB" sz="3200" dirty="0" smtClean="0"/>
              <a:t>The more you practice with these Frameworks and Models,  the more they stick in your mind.  Eventually, you will ‘know’ about placement learning and the quality of placement situations by visualising them in your head; you may only need to perform these exercises to explain your thinking to others.</a:t>
            </a:r>
            <a:endParaRPr lang="en-US" sz="32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509</TotalTime>
  <Words>1062</Words>
  <Application>Microsoft Office PowerPoint</Application>
  <PresentationFormat>On-screen Show (4:3)</PresentationFormat>
  <Paragraphs>84</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EVALUATION OF PLACEMENT LEARNING OPPORTUNITIES </vt:lpstr>
      <vt:lpstr>Guidelines for the Evaluation of Placement Opportunities  Written feed-back please.  Handout.   Is there anything you want to discuss as a group?</vt:lpstr>
      <vt:lpstr>PowerPoint Presentation</vt:lpstr>
      <vt:lpstr>Stages of Effective Evaluation of Placement Learning Opportunties</vt:lpstr>
      <vt:lpstr>Frameworks for analysis = questions to help understanding of placement situations</vt:lpstr>
      <vt:lpstr>Understanding students’ perspectives, from their feedback</vt:lpstr>
      <vt:lpstr>Models = shorthand illustrations of complex placement situations</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PLACEMENT LEARNING</dc:title>
  <dc:creator>Turner</dc:creator>
  <cp:lastModifiedBy>Sarah Chatwin</cp:lastModifiedBy>
  <cp:revision>54</cp:revision>
  <dcterms:created xsi:type="dcterms:W3CDTF">2012-01-31T10:50:20Z</dcterms:created>
  <dcterms:modified xsi:type="dcterms:W3CDTF">2012-03-08T09:59:43Z</dcterms:modified>
</cp:coreProperties>
</file>