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2" r:id="rId5"/>
    <p:sldMasterId id="2147483684" r:id="rId6"/>
  </p:sldMasterIdLst>
  <p:notesMasterIdLst>
    <p:notesMasterId r:id="rId13"/>
  </p:notesMasterIdLst>
  <p:handoutMasterIdLst>
    <p:handoutMasterId r:id="rId14"/>
  </p:handoutMasterIdLst>
  <p:sldIdLst>
    <p:sldId id="256" r:id="rId7"/>
    <p:sldId id="273" r:id="rId8"/>
    <p:sldId id="260" r:id="rId9"/>
    <p:sldId id="262" r:id="rId10"/>
    <p:sldId id="274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24" autoAdjust="0"/>
    <p:restoredTop sz="94660"/>
  </p:normalViewPr>
  <p:slideViewPr>
    <p:cSldViewPr>
      <p:cViewPr varScale="1">
        <p:scale>
          <a:sx n="103" d="100"/>
          <a:sy n="103" d="100"/>
        </p:scale>
        <p:origin x="-6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77AC2-8CC9-4560-9AB1-8F979E442692}" type="datetimeFigureOut">
              <a:rPr lang="en-GB" smtClean="0"/>
              <a:pPr/>
              <a:t>15/06/2012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75480-B2DE-41EB-9B6C-18065F099D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863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C3F974F-410B-4CDC-9F27-617DB77EBB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832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itle slid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D75D-6A2D-47A5-BEB3-F3AF323FAB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9BCD9-052C-49AE-A7EF-ADA8DD72C4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55710-212E-42CB-B2EB-7B620E16C21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52088-87FC-4D9E-B00D-1A6940DF0B90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00F49-6B1F-4232-A727-BC2B8A4C7D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D19E0-2450-49F6-B326-FD2990CE48B8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A24F-41A9-4A4F-A671-38F957DCB1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33F7B-965A-4F14-84F7-27722BB5C763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1DCD4-2D12-452C-8B0A-D41C315072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7F6DF-96CB-4BFB-918A-21B36CB731E9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81C26-D78D-46C2-822F-B37B04D270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F16DF-3EBD-4A9C-BCE8-BA3094B0E204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AC16F-D323-4D7F-A9F4-E01C847533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6037F-7A0D-46C2-9FC5-D9FC05F999EA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9E032-A913-4CF8-A2B8-482769C859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01529-06C3-45E5-B744-0A3CCBE0D318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F94FD-BE5F-4E0D-A597-E42005F09E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FCD5A-BA9B-4AFC-981B-8FCE2563193C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1083C-D810-4F57-8D25-D02957664B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358AD-6880-48C8-B13B-D7D9C34FE8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A085A-1897-4D64-86B6-DB5B6B95D4D5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3F203-E105-45F6-B7C2-68FFB0DE0E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2CB60-DBD4-4832-A568-CCED8DD2B78A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F8483-A787-43E4-BD3C-F31AADE5EC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39FB5-195E-4B5F-B0F4-3F09C52998CA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A42FC-61E9-4735-B487-E3544F211F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14C60-9594-4E56-856E-E1E399B2E985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EFD2-C34C-431B-9C16-AB0513275C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3D01D-ACCA-45DB-A4B6-7892AFB67A65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35BFC-D719-4E43-A7FB-0F2183486D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A7707-0401-4E96-AA41-3E1BFA529D33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B7376-1635-4077-B1C3-8E45353B73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85A72-BC89-4008-9A06-37B76C04DF38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B686E-D4D9-4D72-9D6F-799983A0E8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07F6F-7F46-442D-8507-E359E75DF983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CA037-A5C3-4CBB-9E4C-2E8EED94DC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CCB42-FE46-4E6E-96B4-ACD4F8E94984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9C2B5-1758-453B-B558-24615E11A8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5A4A5-A562-4617-9128-45D453A08B0D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86C6A-A260-49AD-84FF-CE11B1970C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21672-CF13-4B44-A40E-792C41D7EDA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ED31B-6AB8-41D8-BEB1-2AD14AF7E0F1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914F4-80FF-4DCF-BD11-16C9B124B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397A4-0282-42F1-B378-1924C3C92257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5457A-6256-4344-8F71-1EB00A93F3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16F9C-C44C-45C7-B8B4-3EFDF7DF90C6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83573-2406-4914-AEF1-B8B2EBDF06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13DA6-FBC9-4AA2-8820-605CA26B7C37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F1B80-FE21-454E-8EBD-33BFA5742C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C1F42-676C-439B-9F8C-265A5B8F5B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DB6C5-CABE-45DA-ADBF-18E9303B931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0A4B8-D97A-449C-B485-88323315C98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3847F-24A3-4888-B6FE-9C24568FDBB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D5BA2-A11F-41FA-9883-1BE854832B1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95B8-CA68-48A6-A4D9-FFB4772032A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itle slid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0438" y="6215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C9FF0A-D2DE-421E-A2AC-42FC802550E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General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4F9C31-4D09-4993-A2E6-DAEC6D78606F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E475BF8-2BCD-4567-B90B-568F2AC9E6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General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4763"/>
            <a:ext cx="9145588" cy="6867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17C5B76-2787-42D2-89B1-EBC1CCBD893B}" type="datetimeFigureOut">
              <a:rPr lang="en-US"/>
              <a:pPr>
                <a:defRPr/>
              </a:pPr>
              <a:t>6/15/2012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545197-9FC4-48EC-AE65-732E729BDC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980728"/>
            <a:ext cx="6552728" cy="2376264"/>
          </a:xfrm>
        </p:spPr>
        <p:txBody>
          <a:bodyPr/>
          <a:lstStyle/>
          <a:p>
            <a:pPr algn="ctr"/>
            <a:r>
              <a:rPr lang="en-GB" sz="3200" b="1" kern="1200" dirty="0" smtClean="0">
                <a:solidFill>
                  <a:srgbClr val="000000"/>
                </a:solidFill>
                <a:ea typeface="+mn-ea"/>
                <a:cs typeface="+mn-cs"/>
              </a:rPr>
              <a:t/>
            </a:r>
            <a:br>
              <a:rPr lang="en-GB" sz="3200" b="1" kern="1200" dirty="0" smtClean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GB" sz="3200" b="1" kern="1200" dirty="0" smtClean="0">
                <a:solidFill>
                  <a:srgbClr val="000000"/>
                </a:solidFill>
                <a:ea typeface="+mn-ea"/>
                <a:cs typeface="+mn-cs"/>
              </a:rPr>
              <a:t/>
            </a:r>
            <a:br>
              <a:rPr lang="en-GB" sz="3200" b="1" kern="1200" dirty="0" smtClean="0">
                <a:solidFill>
                  <a:srgbClr val="000000"/>
                </a:solidFill>
                <a:ea typeface="+mn-ea"/>
                <a:cs typeface="+mn-cs"/>
              </a:rPr>
            </a:br>
            <a:r>
              <a:rPr lang="en-GB" sz="3600" b="1" dirty="0" smtClean="0"/>
              <a:t>Understanding Employer Engagement</a:t>
            </a:r>
            <a:r>
              <a:rPr lang="en-GB" sz="3600" dirty="0" smtClean="0"/>
              <a:t/>
            </a:r>
            <a:br>
              <a:rPr lang="en-GB" sz="3600" dirty="0" smtClean="0"/>
            </a:b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3573016"/>
            <a:ext cx="8392988" cy="1656183"/>
          </a:xfrm>
          <a:ln>
            <a:solidFill>
              <a:schemeClr val="accent1"/>
            </a:solidFill>
          </a:ln>
        </p:spPr>
        <p:txBody>
          <a:bodyPr/>
          <a:lstStyle/>
          <a:p>
            <a:endParaRPr lang="en-GB" sz="600" b="1" kern="1200" dirty="0" smtClean="0">
              <a:solidFill>
                <a:srgbClr val="000000"/>
              </a:solidFill>
            </a:endParaRPr>
          </a:p>
          <a:p>
            <a:r>
              <a:rPr lang="en-GB" sz="2000" dirty="0" smtClean="0">
                <a:solidFill>
                  <a:srgbClr val="0070C0"/>
                </a:solidFill>
              </a:rPr>
              <a:t>Wendy </a:t>
            </a:r>
            <a:r>
              <a:rPr lang="en-GB" sz="2000" dirty="0" err="1" smtClean="0">
                <a:solidFill>
                  <a:srgbClr val="0070C0"/>
                </a:solidFill>
              </a:rPr>
              <a:t>Fowles</a:t>
            </a:r>
            <a:r>
              <a:rPr lang="en-GB" sz="2000" dirty="0" smtClean="0">
                <a:solidFill>
                  <a:srgbClr val="0070C0"/>
                </a:solidFill>
              </a:rPr>
              <a:t>-Sweet, </a:t>
            </a:r>
            <a:r>
              <a:rPr lang="en-GB" sz="2000" i="1" dirty="0" smtClean="0">
                <a:solidFill>
                  <a:srgbClr val="0070C0"/>
                </a:solidFill>
              </a:rPr>
              <a:t>CEng </a:t>
            </a:r>
            <a:r>
              <a:rPr lang="en-GB" sz="2000" i="1" dirty="0" err="1" smtClean="0">
                <a:solidFill>
                  <a:srgbClr val="0070C0"/>
                </a:solidFill>
              </a:rPr>
              <a:t>MRAeS</a:t>
            </a:r>
            <a:endParaRPr lang="en-GB" sz="2000" i="1" dirty="0" smtClean="0">
              <a:solidFill>
                <a:srgbClr val="0070C0"/>
              </a:solidFill>
            </a:endParaRPr>
          </a:p>
          <a:p>
            <a:endParaRPr lang="en-GB" sz="800" dirty="0" smtClean="0">
              <a:solidFill>
                <a:srgbClr val="0070C0"/>
              </a:solidFill>
            </a:endParaRPr>
          </a:p>
          <a:p>
            <a:r>
              <a:rPr lang="en-GB" sz="2000" dirty="0" smtClean="0">
                <a:solidFill>
                  <a:srgbClr val="0070C0"/>
                </a:solidFill>
              </a:rPr>
              <a:t>CPDA Co-ordinator</a:t>
            </a:r>
          </a:p>
          <a:p>
            <a:pPr lvl="1"/>
            <a:r>
              <a:rPr lang="en-GB" sz="1600" dirty="0" smtClean="0">
                <a:solidFill>
                  <a:srgbClr val="0070C0"/>
                </a:solidFill>
              </a:rPr>
              <a:t>  </a:t>
            </a:r>
            <a:r>
              <a:rPr lang="en-GB" sz="2000" dirty="0" smtClean="0">
                <a:solidFill>
                  <a:srgbClr val="0070C0"/>
                </a:solidFill>
              </a:rPr>
              <a:t>UWE Learning &amp; Teaching Associate Fellow</a:t>
            </a:r>
          </a:p>
          <a:p>
            <a:pPr algn="l" eaLnBrk="1" hangingPunct="1">
              <a:spcBef>
                <a:spcPct val="0"/>
              </a:spcBef>
              <a:defRPr/>
            </a:pPr>
            <a:endParaRPr lang="en-US" b="1" kern="1200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648"/>
            <a:ext cx="1965960" cy="749808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 smtClean="0"/>
              <a:t>Why Employer Engagement?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Skills need to be continually up-graded and enhanced – universities can provide this life long learning</a:t>
            </a:r>
          </a:p>
          <a:p>
            <a:pPr>
              <a:buFont typeface="+mj-lt"/>
              <a:buAutoNum type="arabicPeriod"/>
            </a:pP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If employers are engaged at the earliest stages they will have employable graduates who “tick all their boxes” and can quickly apply what they have learnt</a:t>
            </a:r>
          </a:p>
          <a:p>
            <a:pPr>
              <a:buFont typeface="+mj-lt"/>
              <a:buAutoNum type="arabicPeriod"/>
            </a:pP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HEIs can offer academic learning from Short Courses to Doctorates – students take these awards to enhance their career opportunities</a:t>
            </a:r>
          </a:p>
          <a:p>
            <a:endParaRPr lang="en-GB" sz="240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we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smtClean="0"/>
              <a:t>Some of many options:</a:t>
            </a:r>
          </a:p>
          <a:p>
            <a:pPr>
              <a:buNone/>
            </a:pPr>
            <a:endParaRPr lang="en-GB" sz="2000" dirty="0" smtClean="0"/>
          </a:p>
          <a:p>
            <a:r>
              <a:rPr lang="en-GB" sz="2000" dirty="0" smtClean="0"/>
              <a:t>Long-term Relationship Building</a:t>
            </a:r>
          </a:p>
          <a:p>
            <a:r>
              <a:rPr lang="en-GB" sz="2000" dirty="0" smtClean="0"/>
              <a:t>Curricula Development to include application</a:t>
            </a:r>
          </a:p>
          <a:p>
            <a:r>
              <a:rPr lang="en-GB" sz="2000" dirty="0" smtClean="0"/>
              <a:t>Relating Academic Qualifications to Professional Recognition</a:t>
            </a:r>
          </a:p>
          <a:p>
            <a:r>
              <a:rPr lang="en-GB" sz="2000" dirty="0" smtClean="0"/>
              <a:t>Regular Employer Engagement </a:t>
            </a:r>
            <a:r>
              <a:rPr lang="en-GB" sz="2000" dirty="0" err="1" smtClean="0"/>
              <a:t>Fora</a:t>
            </a:r>
            <a:endParaRPr lang="en-GB" sz="2000" dirty="0" smtClean="0"/>
          </a:p>
          <a:p>
            <a:endParaRPr lang="en-GB" sz="2000" dirty="0" smtClean="0"/>
          </a:p>
          <a:p>
            <a:pPr algn="ctr">
              <a:buNone/>
            </a:pPr>
            <a:r>
              <a:rPr lang="en-GB" sz="2000" dirty="0" smtClean="0"/>
              <a:t> =</a:t>
            </a:r>
          </a:p>
          <a:p>
            <a:pPr algn="ctr">
              <a:buNone/>
            </a:pPr>
            <a:r>
              <a:rPr lang="en-GB" sz="2000" dirty="0" smtClean="0"/>
              <a:t>Employer Involvement and Commitment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Relationship Building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453955"/>
          </a:xfrm>
        </p:spPr>
        <p:txBody>
          <a:bodyPr/>
          <a:lstStyle/>
          <a:p>
            <a:r>
              <a:rPr lang="en-GB" sz="2000" dirty="0" smtClean="0"/>
              <a:t>Market Intelligence, not Sales</a:t>
            </a:r>
          </a:p>
          <a:p>
            <a:pPr>
              <a:buNone/>
            </a:pPr>
            <a:endParaRPr lang="en-GB" sz="800" dirty="0" smtClean="0"/>
          </a:p>
          <a:p>
            <a:r>
              <a:rPr lang="en-GB" sz="2000" dirty="0" smtClean="0"/>
              <a:t>Develop long term relationships with employers, recognising we will not be their sole academic partner, but willing to collaborate as needed</a:t>
            </a:r>
          </a:p>
          <a:p>
            <a:pPr>
              <a:buNone/>
            </a:pPr>
            <a:endParaRPr lang="en-GB" sz="800" dirty="0" smtClean="0"/>
          </a:p>
          <a:p>
            <a:r>
              <a:rPr lang="en-GB" sz="2000" dirty="0" smtClean="0"/>
              <a:t>Ensures award curricula meet employer demand</a:t>
            </a:r>
          </a:p>
          <a:p>
            <a:endParaRPr lang="en-GB" sz="800" dirty="0" smtClean="0"/>
          </a:p>
          <a:p>
            <a:r>
              <a:rPr lang="en-GB" sz="2000" dirty="0" smtClean="0"/>
              <a:t>Enables bespoke offerings, based on generic concepts and organisational needs</a:t>
            </a:r>
          </a:p>
          <a:p>
            <a:pPr>
              <a:buNone/>
            </a:pPr>
            <a:endParaRPr lang="en-GB" sz="800" dirty="0" smtClean="0"/>
          </a:p>
          <a:p>
            <a:endParaRPr lang="en-GB" sz="800" dirty="0" smtClean="0"/>
          </a:p>
          <a:p>
            <a:r>
              <a:rPr lang="en-GB" sz="2000" dirty="0" smtClean="0"/>
              <a:t>Identify direct route to potential students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 smtClean="0"/>
              <a:t>Engagement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en-GB" sz="2000" b="1" dirty="0" smtClean="0"/>
              <a:t>Strategy</a:t>
            </a:r>
          </a:p>
          <a:p>
            <a:pPr lvl="1"/>
            <a:r>
              <a:rPr lang="en-GB" sz="1600" dirty="0" smtClean="0"/>
              <a:t>Vision</a:t>
            </a:r>
          </a:p>
          <a:p>
            <a:pPr lvl="1"/>
            <a:r>
              <a:rPr lang="en-GB" sz="1600" dirty="0" smtClean="0"/>
              <a:t>Mission</a:t>
            </a:r>
          </a:p>
          <a:p>
            <a:pPr lvl="1"/>
            <a:r>
              <a:rPr lang="en-GB" sz="1600" dirty="0" smtClean="0"/>
              <a:t>Co-ordinating the Engagement</a:t>
            </a:r>
          </a:p>
          <a:p>
            <a:pPr lvl="1"/>
            <a:r>
              <a:rPr lang="en-GB" sz="1600" dirty="0" smtClean="0"/>
              <a:t>Risk and Performance Management</a:t>
            </a:r>
          </a:p>
          <a:p>
            <a:r>
              <a:rPr lang="en-US" sz="1800" b="1" dirty="0" smtClean="0"/>
              <a:t>Operations</a:t>
            </a:r>
          </a:p>
          <a:p>
            <a:pPr lvl="1"/>
            <a:r>
              <a:rPr lang="en-GB" sz="1600" dirty="0" smtClean="0"/>
              <a:t>Project Management</a:t>
            </a:r>
          </a:p>
          <a:p>
            <a:pPr lvl="1"/>
            <a:r>
              <a:rPr lang="en-GB" sz="1600" dirty="0" smtClean="0"/>
              <a:t>Marketing</a:t>
            </a:r>
          </a:p>
          <a:p>
            <a:pPr lvl="1"/>
            <a:r>
              <a:rPr lang="en-GB" sz="1600" dirty="0" smtClean="0"/>
              <a:t>Client Management</a:t>
            </a:r>
          </a:p>
          <a:p>
            <a:pPr lvl="1"/>
            <a:r>
              <a:rPr lang="en-GB" sz="1600" dirty="0" smtClean="0"/>
              <a:t>Student Record System and Data Protection</a:t>
            </a:r>
          </a:p>
          <a:p>
            <a:pPr lvl="1"/>
            <a:r>
              <a:rPr lang="en-GB" sz="1600" dirty="0" smtClean="0"/>
              <a:t>Risk Identification and Mitigation</a:t>
            </a:r>
          </a:p>
          <a:p>
            <a:r>
              <a:rPr lang="en-GB" sz="1800" b="1" dirty="0" smtClean="0"/>
              <a:t>Learning Delivery</a:t>
            </a:r>
          </a:p>
          <a:p>
            <a:pPr lvl="1"/>
            <a:r>
              <a:rPr lang="en-GB" sz="1600" dirty="0" smtClean="0"/>
              <a:t>Learning Requirement</a:t>
            </a:r>
          </a:p>
          <a:p>
            <a:pPr lvl="1"/>
            <a:r>
              <a:rPr lang="en-GB" sz="1600" dirty="0" smtClean="0"/>
              <a:t>Teaching / Facilitation Resources</a:t>
            </a:r>
          </a:p>
          <a:p>
            <a:pPr lvl="1"/>
            <a:r>
              <a:rPr lang="en-GB" sz="1600" dirty="0" smtClean="0"/>
              <a:t>Financial Planning</a:t>
            </a:r>
          </a:p>
          <a:p>
            <a:pPr lvl="1"/>
            <a:r>
              <a:rPr lang="en-GB" sz="1600" dirty="0" smtClean="0"/>
              <a:t>Academic Processes and Use of Feedback</a:t>
            </a:r>
          </a:p>
          <a:p>
            <a:endParaRPr lang="en-GB" sz="1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5"/>
            <a:ext cx="8424936" cy="3888432"/>
          </a:xfrm>
        </p:spPr>
        <p:txBody>
          <a:bodyPr/>
          <a:lstStyle/>
          <a:p>
            <a:r>
              <a:rPr lang="en-GB" sz="2000" dirty="0" smtClean="0"/>
              <a:t>“Employer-focused learning” requires a different approach than traditional “student-focused learning”</a:t>
            </a:r>
          </a:p>
          <a:p>
            <a:endParaRPr lang="en-GB" sz="1600" dirty="0" smtClean="0"/>
          </a:p>
          <a:p>
            <a:r>
              <a:rPr lang="en-GB" sz="2000" dirty="0" smtClean="0"/>
              <a:t>Relationship building is required to gain trust and ensure the learning offered is what is needed</a:t>
            </a:r>
          </a:p>
          <a:p>
            <a:endParaRPr lang="en-GB" sz="1600" dirty="0" smtClean="0"/>
          </a:p>
          <a:p>
            <a:r>
              <a:rPr lang="en-GB" sz="2000" dirty="0" smtClean="0"/>
              <a:t>Use available checklists to ensure expectations – HEI and employer – are recognised early and managed correctly</a:t>
            </a:r>
          </a:p>
          <a:p>
            <a:pPr>
              <a:buNone/>
            </a:pPr>
            <a:endParaRPr lang="en-GB" sz="1600" dirty="0" smtClean="0"/>
          </a:p>
          <a:p>
            <a:r>
              <a:rPr lang="en-GB" sz="2000" dirty="0" smtClean="0"/>
              <a:t>This approach is likely to improve employer / HEI collaboration - leading to enhanced skills and knowledge in the workforce, and provide the capability and competences required for implementation</a:t>
            </a:r>
          </a:p>
          <a:p>
            <a:endParaRPr lang="en-GB" sz="2000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de 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 Option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7810831F2544D8A7E6DDAEB5BA513" ma:contentTypeVersion="0" ma:contentTypeDescription="Create a new document." ma:contentTypeScope="" ma:versionID="9c0d8ab86a9fa0b92fcddec66860f458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3ECC6E4-C16C-412D-A640-E5E2DAA023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7464994-39A1-4544-A84A-FE2F58E454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97114B-5D05-43A0-8E09-31699FD70005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291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Default Design</vt:lpstr>
      <vt:lpstr>Slide Option 1</vt:lpstr>
      <vt:lpstr>Slide Option 2</vt:lpstr>
      <vt:lpstr>  Understanding Employer Engagement </vt:lpstr>
      <vt:lpstr>Why Employer Engagement?</vt:lpstr>
      <vt:lpstr>What can we do?</vt:lpstr>
      <vt:lpstr>Relationship Building</vt:lpstr>
      <vt:lpstr>Engagement Checklist</vt:lpstr>
      <vt:lpstr>Summary</vt:lpstr>
    </vt:vector>
  </TitlesOfParts>
  <Company>University of the West of England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kkkkkkk</dc:title>
  <dc:creator>at-admin</dc:creator>
  <cp:lastModifiedBy>Ruth Waring</cp:lastModifiedBy>
  <cp:revision>65</cp:revision>
  <cp:lastPrinted>2008-04-02T09:54:12Z</cp:lastPrinted>
  <dcterms:created xsi:type="dcterms:W3CDTF">2008-03-28T15:44:30Z</dcterms:created>
  <dcterms:modified xsi:type="dcterms:W3CDTF">2012-06-15T14:33:48Z</dcterms:modified>
</cp:coreProperties>
</file>